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Default Extension="docx" ContentType="application/vnd.openxmlformats-officedocument.wordprocessingml.document"/>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theme/themeOverride3.xml" ContentType="application/vnd.openxmlformats-officedocument.themeOverr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730" r:id="rId2"/>
  </p:sldMasterIdLst>
  <p:notesMasterIdLst>
    <p:notesMasterId r:id="rId52"/>
  </p:notesMasterIdLst>
  <p:sldIdLst>
    <p:sldId id="258" r:id="rId3"/>
    <p:sldId id="329" r:id="rId4"/>
    <p:sldId id="256" r:id="rId5"/>
    <p:sldId id="279" r:id="rId6"/>
    <p:sldId id="259" r:id="rId7"/>
    <p:sldId id="299" r:id="rId8"/>
    <p:sldId id="261" r:id="rId9"/>
    <p:sldId id="262" r:id="rId10"/>
    <p:sldId id="312" r:id="rId11"/>
    <p:sldId id="280" r:id="rId12"/>
    <p:sldId id="281" r:id="rId13"/>
    <p:sldId id="309" r:id="rId14"/>
    <p:sldId id="327" r:id="rId15"/>
    <p:sldId id="311" r:id="rId16"/>
    <p:sldId id="302" r:id="rId17"/>
    <p:sldId id="266" r:id="rId18"/>
    <p:sldId id="330" r:id="rId19"/>
    <p:sldId id="272" r:id="rId20"/>
    <p:sldId id="313" r:id="rId21"/>
    <p:sldId id="332" r:id="rId22"/>
    <p:sldId id="310" r:id="rId23"/>
    <p:sldId id="316" r:id="rId24"/>
    <p:sldId id="317" r:id="rId25"/>
    <p:sldId id="331" r:id="rId26"/>
    <p:sldId id="344" r:id="rId27"/>
    <p:sldId id="263" r:id="rId28"/>
    <p:sldId id="282" r:id="rId29"/>
    <p:sldId id="314" r:id="rId30"/>
    <p:sldId id="315" r:id="rId31"/>
    <p:sldId id="319" r:id="rId32"/>
    <p:sldId id="320" r:id="rId33"/>
    <p:sldId id="348" r:id="rId34"/>
    <p:sldId id="307" r:id="rId35"/>
    <p:sldId id="342" r:id="rId36"/>
    <p:sldId id="343" r:id="rId37"/>
    <p:sldId id="333" r:id="rId38"/>
    <p:sldId id="336" r:id="rId39"/>
    <p:sldId id="337" r:id="rId40"/>
    <p:sldId id="335" r:id="rId41"/>
    <p:sldId id="340" r:id="rId42"/>
    <p:sldId id="339" r:id="rId43"/>
    <p:sldId id="345" r:id="rId44"/>
    <p:sldId id="346" r:id="rId45"/>
    <p:sldId id="347" r:id="rId46"/>
    <p:sldId id="294" r:id="rId47"/>
    <p:sldId id="341" r:id="rId48"/>
    <p:sldId id="277" r:id="rId49"/>
    <p:sldId id="324" r:id="rId50"/>
    <p:sldId id="291" r:id="rId5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pitchFamily="-6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6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6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6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64" charset="-128"/>
        <a:cs typeface="+mn-cs"/>
      </a:defRPr>
    </a:lvl5pPr>
    <a:lvl6pPr marL="2286000" algn="l" defTabSz="914400" rtl="0" eaLnBrk="1" latinLnBrk="0" hangingPunct="1">
      <a:defRPr kern="1200">
        <a:solidFill>
          <a:schemeClr val="tx1"/>
        </a:solidFill>
        <a:latin typeface="Arial" charset="0"/>
        <a:ea typeface="ＭＳ Ｐゴシック" pitchFamily="-64" charset="-128"/>
        <a:cs typeface="+mn-cs"/>
      </a:defRPr>
    </a:lvl6pPr>
    <a:lvl7pPr marL="2743200" algn="l" defTabSz="914400" rtl="0" eaLnBrk="1" latinLnBrk="0" hangingPunct="1">
      <a:defRPr kern="1200">
        <a:solidFill>
          <a:schemeClr val="tx1"/>
        </a:solidFill>
        <a:latin typeface="Arial" charset="0"/>
        <a:ea typeface="ＭＳ Ｐゴシック" pitchFamily="-64" charset="-128"/>
        <a:cs typeface="+mn-cs"/>
      </a:defRPr>
    </a:lvl7pPr>
    <a:lvl8pPr marL="3200400" algn="l" defTabSz="914400" rtl="0" eaLnBrk="1" latinLnBrk="0" hangingPunct="1">
      <a:defRPr kern="1200">
        <a:solidFill>
          <a:schemeClr val="tx1"/>
        </a:solidFill>
        <a:latin typeface="Arial" charset="0"/>
        <a:ea typeface="ＭＳ Ｐゴシック" pitchFamily="-64" charset="-128"/>
        <a:cs typeface="+mn-cs"/>
      </a:defRPr>
    </a:lvl8pPr>
    <a:lvl9pPr marL="3657600" algn="l" defTabSz="914400" rtl="0" eaLnBrk="1" latinLnBrk="0" hangingPunct="1">
      <a:defRPr kern="1200">
        <a:solidFill>
          <a:schemeClr val="tx1"/>
        </a:solidFill>
        <a:latin typeface="Arial" charset="0"/>
        <a:ea typeface="ＭＳ Ｐゴシック" pitchFamily="-6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80"/>
    <a:srgbClr val="80FF00"/>
    <a:srgbClr val="E8E8E8"/>
    <a:srgbClr val="4F6F92"/>
    <a:srgbClr val="F0AD00"/>
    <a:srgbClr val="FFFF00"/>
    <a:srgbClr val="006BFF"/>
    <a:srgbClr val="006FFF"/>
  </p:clrMru>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34460" autoAdjust="0"/>
    <p:restoredTop sz="55942" autoAdjust="0"/>
  </p:normalViewPr>
  <p:slideViewPr>
    <p:cSldViewPr>
      <p:cViewPr>
        <p:scale>
          <a:sx n="50" d="100"/>
          <a:sy n="50" d="100"/>
        </p:scale>
        <p:origin x="-1344"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3354"/>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8.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65" charset="0"/>
              </a:defRPr>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65" charset="0"/>
              </a:defRPr>
            </a:lvl1pPr>
          </a:lstStyle>
          <a:p>
            <a:fld id="{696AF843-4F1D-4352-AC0A-943B37E0378E}" type="datetime1">
              <a:rPr lang="en-US"/>
              <a:pPr/>
              <a:t>11/2/2010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65" charset="0"/>
              </a:defRPr>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65" charset="0"/>
              </a:defRPr>
            </a:lvl1pPr>
          </a:lstStyle>
          <a:p>
            <a:fld id="{070314D7-1B41-4951-B721-AE2603C59E5D}"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itchFamily="-64" charset="-128"/>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pitchFamily="-111"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pitchFamily="-111"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pitchFamily="-111"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pitchFamily="-11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a:lstStyle/>
          <a:p>
            <a:pPr eaLnBrk="1" hangingPunct="1">
              <a:spcBef>
                <a:spcPct val="0"/>
              </a:spcBef>
            </a:pPr>
            <a:r>
              <a:rPr lang="en-US" b="1" smtClean="0"/>
              <a:t>Hopes and Fears</a:t>
            </a:r>
            <a:endParaRPr lang="en-US" smtClean="0"/>
          </a:p>
          <a:p>
            <a:pPr eaLnBrk="1" hangingPunct="1">
              <a:spcBef>
                <a:spcPct val="0"/>
              </a:spcBef>
            </a:pPr>
            <a:r>
              <a:rPr lang="en-US" smtClean="0"/>
              <a:t>Acknowledge that with change, there is some uncertainty. As you start the session, you would like to allow participants the chance to offer some hopes and fears about the revised standards. </a:t>
            </a:r>
          </a:p>
          <a:p>
            <a:pPr eaLnBrk="1" hangingPunct="1">
              <a:spcBef>
                <a:spcPct val="0"/>
              </a:spcBef>
            </a:pPr>
            <a:r>
              <a:rPr lang="en-US" smtClean="0"/>
              <a:t>Ask participants to write </a:t>
            </a:r>
            <a:r>
              <a:rPr lang="en-US" i="1" smtClean="0"/>
              <a:t>hopes</a:t>
            </a:r>
            <a:r>
              <a:rPr lang="en-US" smtClean="0"/>
              <a:t> and </a:t>
            </a:r>
            <a:r>
              <a:rPr lang="en-US" i="1" smtClean="0"/>
              <a:t>fears</a:t>
            </a:r>
            <a:r>
              <a:rPr lang="en-US" smtClean="0"/>
              <a:t> on different sticky notes, then post these on the chart paper marked “Hopes” and “Fears.” </a:t>
            </a:r>
          </a:p>
          <a:p>
            <a:pPr eaLnBrk="1" hangingPunct="1">
              <a:spcBef>
                <a:spcPct val="0"/>
              </a:spcBef>
            </a:pPr>
            <a:r>
              <a:rPr lang="en-US" smtClean="0"/>
              <a:t>As the facilitator, you will want to review the information as it is posted. You may want to identify specific pieces that will be addressed during the presentation.</a:t>
            </a:r>
          </a:p>
          <a:p>
            <a:pPr eaLnBrk="1" hangingPunct="1">
              <a:spcBef>
                <a:spcPct val="0"/>
              </a:spcBef>
            </a:pPr>
            <a:endParaRPr lang="en-US" smtClean="0"/>
          </a:p>
          <a:p>
            <a:pPr eaLnBrk="1" hangingPunct="1">
              <a:spcBef>
                <a:spcPct val="0"/>
              </a:spcBef>
            </a:pPr>
            <a:endParaRPr lang="en-US" smtClean="0"/>
          </a:p>
        </p:txBody>
      </p:sp>
      <p:sp>
        <p:nvSpPr>
          <p:cNvPr id="17412" name="Slide Number Placeholder 3"/>
          <p:cNvSpPr>
            <a:spLocks noGrp="1"/>
          </p:cNvSpPr>
          <p:nvPr>
            <p:ph type="sldNum" sz="quarter" idx="5"/>
          </p:nvPr>
        </p:nvSpPr>
        <p:spPr bwMode="auto">
          <a:noFill/>
          <a:ln>
            <a:miter lim="800000"/>
            <a:headEnd/>
            <a:tailEnd/>
          </a:ln>
        </p:spPr>
        <p:txBody>
          <a:bodyPr/>
          <a:lstStyle/>
          <a:p>
            <a:fld id="{B00E7F61-CC5B-44C4-ABF7-3986D2210DD2}"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a:lstStyle/>
          <a:p>
            <a:pPr eaLnBrk="1" hangingPunct="1"/>
            <a:r>
              <a:rPr lang="en-US" smtClean="0"/>
              <a:t>Review of Cross-cutting Ideas:  Page 2 &amp; 3 chart page 5</a:t>
            </a:r>
          </a:p>
          <a:p>
            <a:pPr eaLnBrk="1" hangingPunct="1"/>
            <a:r>
              <a:rPr lang="en-US" smtClean="0"/>
              <a:t> </a:t>
            </a:r>
          </a:p>
          <a:p>
            <a:pPr eaLnBrk="1" hangingPunct="1"/>
            <a:r>
              <a:rPr lang="en-US" b="1" smtClean="0"/>
              <a:t>EALR 1	Systems</a:t>
            </a:r>
            <a:r>
              <a:rPr lang="en-US" smtClean="0"/>
              <a:t> thinking makes it possible to analyze and understand complex phenomena.</a:t>
            </a:r>
            <a:r>
              <a:rPr lang="en-US" b="1" smtClean="0"/>
              <a:t> </a:t>
            </a:r>
            <a:r>
              <a:rPr lang="en-US" smtClean="0"/>
              <a:t>Systems concepts begin with the idea of the part-to-whole relationship in the earliest grades, adding the ideas of systems analysis in middle school, and emergent properties, unanticipated consequences, and feedback loops in high school.</a:t>
            </a:r>
          </a:p>
          <a:p>
            <a:pPr eaLnBrk="1" hangingPunct="1"/>
            <a:r>
              <a:rPr lang="en-US" smtClean="0"/>
              <a:t> </a:t>
            </a:r>
          </a:p>
          <a:p>
            <a:pPr eaLnBrk="1" hangingPunct="1"/>
            <a:r>
              <a:rPr lang="en-US" b="1" smtClean="0"/>
              <a:t>EALR 2	Inquiry</a:t>
            </a:r>
            <a:r>
              <a:rPr lang="en-US" smtClean="0"/>
              <a:t> refers to the activities of students in which they develop knowledge and understanding of scientific ideas, as well as an understanding of how the natural world works. Inquiry includes the idea that an investigation refers to a variety of methods that can be used to answer a scientifically oriented question, including: systematic observations, field studies, models and simulations, open-ended explorations, and controlled experiments. </a:t>
            </a:r>
          </a:p>
          <a:p>
            <a:pPr eaLnBrk="1" hangingPunct="1"/>
            <a:r>
              <a:rPr lang="en-US" b="1" smtClean="0"/>
              <a:t> </a:t>
            </a:r>
            <a:endParaRPr lang="en-US" smtClean="0"/>
          </a:p>
          <a:p>
            <a:pPr eaLnBrk="1" hangingPunct="1"/>
            <a:r>
              <a:rPr lang="en-US" b="1" smtClean="0"/>
              <a:t>EALR 3	Application</a:t>
            </a:r>
            <a:r>
              <a:rPr lang="en-US" smtClean="0"/>
              <a:t> includes the ability to use the process of technological design to solve real-world problems, to understand the relationship between science and technology and their influence on society, and to become aware of the wide variety of careers in scientific and technical fields. These abilities are needed for people to apply what they learn in school to meet challenges in their own lives, to understand and help solve societal problems involving science and technology, and contribute to the prosperity of their community, state, and nation. </a:t>
            </a:r>
          </a:p>
          <a:p>
            <a:pPr eaLnBrk="1" hangingPunct="1"/>
            <a:r>
              <a:rPr lang="en-US" smtClean="0"/>
              <a:t>(5 min.)</a:t>
            </a:r>
          </a:p>
          <a:p>
            <a:pPr eaLnBrk="1" hangingPunct="1"/>
            <a:endParaRPr lang="en-US" smtClean="0"/>
          </a:p>
          <a:p>
            <a:pPr eaLnBrk="1" hangingPunct="1"/>
            <a:r>
              <a:rPr lang="en-US" smtClean="0"/>
              <a:t> </a:t>
            </a:r>
          </a:p>
        </p:txBody>
      </p:sp>
      <p:sp>
        <p:nvSpPr>
          <p:cNvPr id="44036" name="Slide Number Placeholder 3"/>
          <p:cNvSpPr>
            <a:spLocks noGrp="1"/>
          </p:cNvSpPr>
          <p:nvPr>
            <p:ph type="sldNum" sz="quarter" idx="5"/>
          </p:nvPr>
        </p:nvSpPr>
        <p:spPr bwMode="auto">
          <a:noFill/>
          <a:ln>
            <a:miter lim="800000"/>
            <a:headEnd/>
            <a:tailEnd/>
          </a:ln>
        </p:spPr>
        <p:txBody>
          <a:bodyPr/>
          <a:lstStyle/>
          <a:p>
            <a:fld id="{A13A81DB-FBA8-44F8-B242-0F65F4E45AC4}" type="slidenum">
              <a:rPr lang="en-US"/>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a:lstStyle/>
          <a:p>
            <a:pPr eaLnBrk="1" hangingPunct="1"/>
            <a:r>
              <a:rPr lang="en-US" b="1" smtClean="0"/>
              <a:t>Page 6-8 the Domains of Science</a:t>
            </a:r>
            <a:r>
              <a:rPr lang="en-US" smtClean="0"/>
              <a:t> focus on nine Big Ideas in the domains of Physical Science, Life Science, and Earth and Space Science that all students should fully understand before they graduate from high school so that they can participate and prosper as citizens in modern society.</a:t>
            </a:r>
          </a:p>
          <a:p>
            <a:pPr eaLnBrk="1" hangingPunct="1"/>
            <a:r>
              <a:rPr lang="en-US" smtClean="0"/>
              <a:t> </a:t>
            </a:r>
          </a:p>
          <a:p>
            <a:pPr eaLnBrk="1" hangingPunct="1"/>
            <a:r>
              <a:rPr lang="en-US" b="1" smtClean="0"/>
              <a:t>Big Ideas:</a:t>
            </a:r>
          </a:p>
          <a:p>
            <a:pPr eaLnBrk="1" hangingPunct="1"/>
            <a:r>
              <a:rPr lang="en-US" smtClean="0"/>
              <a:t>Force and Motion </a:t>
            </a:r>
          </a:p>
          <a:p>
            <a:pPr eaLnBrk="1" hangingPunct="1"/>
            <a:r>
              <a:rPr lang="en-US" smtClean="0"/>
              <a:t>Matter: Properties and Change</a:t>
            </a:r>
          </a:p>
          <a:p>
            <a:pPr eaLnBrk="1" hangingPunct="1"/>
            <a:r>
              <a:rPr lang="en-US" smtClean="0"/>
              <a:t>Energy: Transfers and Transformations</a:t>
            </a:r>
          </a:p>
          <a:p>
            <a:pPr eaLnBrk="1" hangingPunct="1"/>
            <a:r>
              <a:rPr lang="en-US" smtClean="0"/>
              <a:t>Earth in Space</a:t>
            </a:r>
          </a:p>
          <a:p>
            <a:pPr eaLnBrk="1" hangingPunct="1"/>
            <a:r>
              <a:rPr lang="en-US" smtClean="0"/>
              <a:t>Earth Systems: Structures and Processes (weather)</a:t>
            </a:r>
          </a:p>
          <a:p>
            <a:pPr eaLnBrk="1" hangingPunct="1"/>
            <a:r>
              <a:rPr lang="en-US" smtClean="0"/>
              <a:t>Earth History</a:t>
            </a:r>
          </a:p>
          <a:p>
            <a:pPr eaLnBrk="1" hangingPunct="1"/>
            <a:r>
              <a:rPr lang="en-US" smtClean="0"/>
              <a:t>Ecosystems</a:t>
            </a:r>
          </a:p>
          <a:p>
            <a:pPr eaLnBrk="1" hangingPunct="1"/>
            <a:r>
              <a:rPr lang="en-US" smtClean="0"/>
              <a:t>Structure and Functions</a:t>
            </a:r>
          </a:p>
          <a:p>
            <a:pPr eaLnBrk="1" hangingPunct="1"/>
            <a:r>
              <a:rPr lang="en-US" smtClean="0"/>
              <a:t>Biological Evolution</a:t>
            </a:r>
          </a:p>
          <a:p>
            <a:pPr eaLnBrk="1" hangingPunct="1"/>
            <a:endParaRPr lang="en-US" smtClean="0"/>
          </a:p>
          <a:p>
            <a:pPr eaLnBrk="1" hangingPunct="1"/>
            <a:endParaRPr lang="en-US" smtClean="0"/>
          </a:p>
          <a:p>
            <a:pPr eaLnBrk="1" hangingPunct="1"/>
            <a:r>
              <a:rPr lang="en-US" smtClean="0"/>
              <a:t> </a:t>
            </a:r>
          </a:p>
          <a:p>
            <a:pPr eaLnBrk="1" hangingPunct="1"/>
            <a:endParaRPr lang="en-US" smtClean="0"/>
          </a:p>
        </p:txBody>
      </p:sp>
      <p:sp>
        <p:nvSpPr>
          <p:cNvPr id="46084" name="Slide Number Placeholder 3"/>
          <p:cNvSpPr>
            <a:spLocks noGrp="1"/>
          </p:cNvSpPr>
          <p:nvPr>
            <p:ph type="sldNum" sz="quarter" idx="5"/>
          </p:nvPr>
        </p:nvSpPr>
        <p:spPr bwMode="auto">
          <a:noFill/>
          <a:ln>
            <a:miter lim="800000"/>
            <a:headEnd/>
            <a:tailEnd/>
          </a:ln>
        </p:spPr>
        <p:txBody>
          <a:bodyPr/>
          <a:lstStyle/>
          <a:p>
            <a:fld id="{C7372414-0431-4992-9C8F-35AF19AAADFF}" type="slidenum">
              <a:rPr lang="en-US"/>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Rot="1" noChangeAspect="1"/>
          </p:cNvSpPr>
          <p:nvPr>
            <p:ph type="sldImg"/>
          </p:nvPr>
        </p:nvSpPr>
        <p:spPr bwMode="auto">
          <a:noFill/>
          <a:ln>
            <a:solidFill>
              <a:srgbClr val="000000"/>
            </a:solidFill>
            <a:miter lim="800000"/>
            <a:headEnd/>
            <a:tailEnd/>
          </a:ln>
        </p:spPr>
      </p:sp>
      <p:sp>
        <p:nvSpPr>
          <p:cNvPr id="119811" name="Rectangle 3"/>
          <p:cNvSpPr>
            <a:spLocks noGrp="1"/>
          </p:cNvSpPr>
          <p:nvPr>
            <p:ph type="body" idx="1"/>
          </p:nvPr>
        </p:nvSpPr>
        <p:spPr bwMode="auto">
          <a:noFill/>
        </p:spPr>
        <p:txBody>
          <a:bodyPr/>
          <a:lstStyle/>
          <a:p>
            <a:r>
              <a:rPr lang="en-US" smtClean="0"/>
              <a:t>While you were highlighting your big ideas you may have noticed something different about the grade bands</a:t>
            </a:r>
          </a:p>
          <a:p>
            <a:endParaRPr lang="en-US" smtClean="0"/>
          </a:p>
          <a:p>
            <a:r>
              <a:rPr lang="en-US" b="1" smtClean="0">
                <a:latin typeface="Times New Roman" pitchFamily="-64" charset="0"/>
              </a:rPr>
              <a:t>Grade Bands.</a:t>
            </a:r>
            <a:r>
              <a:rPr lang="en-US" smtClean="0">
                <a:latin typeface="Times New Roman" pitchFamily="-64" charset="0"/>
              </a:rPr>
              <a:t> </a:t>
            </a:r>
          </a:p>
          <a:p>
            <a:endParaRPr lang="en-US" smtClean="0">
              <a:latin typeface="Times New Roman" pitchFamily="-64" charset="0"/>
            </a:endParaRPr>
          </a:p>
          <a:p>
            <a:r>
              <a:rPr lang="en-US" smtClean="0">
                <a:latin typeface="Times New Roman" pitchFamily="-64" charset="0"/>
              </a:rPr>
              <a:t>The most significant change is to extend standards in the domains of science from grade 10 to grade 11 in support of the recommendation that all students should take at least three years of high school science. </a:t>
            </a:r>
          </a:p>
          <a:p>
            <a:endParaRPr lang="en-US" smtClean="0">
              <a:latin typeface="Times New Roman" pitchFamily="-64" charset="0"/>
            </a:endParaRPr>
          </a:p>
          <a:p>
            <a:r>
              <a:rPr lang="en-US" smtClean="0">
                <a:latin typeface="Times New Roman" pitchFamily="-64" charset="0"/>
              </a:rPr>
              <a:t>Learning targets are specified in all science domains for a three-year science program, which could be met with a variety of different course structures and sequences. All students are encouraged to take a fourth year of science as well. Standards in Systems, Inquiry, and Application continue in grade 12 as crosscutting concepts and abilities, because they are integral to science learning and instruction.</a:t>
            </a:r>
          </a:p>
          <a:p>
            <a:endParaRPr lang="en-US" smtClean="0">
              <a:latin typeface="Times New Roman" pitchFamily="-64" charset="0"/>
            </a:endParaRPr>
          </a:p>
          <a:p>
            <a:r>
              <a:rPr lang="en-US" smtClean="0">
                <a:latin typeface="Times New Roman" pitchFamily="-64" charset="0"/>
              </a:rPr>
              <a:t>It is essential for middle school students to have three full years of science to meet the middle school standards, to stimulate their interests in science, and to prepare them for a series of rigorous high school courses. The middle school grade band remains as a single three-year span for students in grades 6-8. </a:t>
            </a:r>
            <a:r>
              <a:rPr lang="en-US" smtClean="0">
                <a:solidFill>
                  <a:srgbClr val="000000"/>
                </a:solidFill>
                <a:latin typeface="Times New Roman" pitchFamily="-64" charset="0"/>
              </a:rPr>
              <a:t>A three-year grade band at the middle school level provides flexibility for school leaders to integrate the science program with other elements of the school curriculum.</a:t>
            </a:r>
            <a:endParaRPr lang="en-US" smtClean="0">
              <a:latin typeface="Times New Roman" pitchFamily="-64" charset="0"/>
            </a:endParaRPr>
          </a:p>
          <a:p>
            <a:endParaRPr lang="en-US" smtClean="0">
              <a:latin typeface="Times New Roman" pitchFamily="-64" charset="0"/>
            </a:endParaRPr>
          </a:p>
          <a:p>
            <a:r>
              <a:rPr lang="en-US" smtClean="0">
                <a:latin typeface="Times New Roman" pitchFamily="-64" charset="0"/>
              </a:rPr>
              <a:t>The Science Standards Revision Team determined that the previous elementary grade bands were too broad because children develop rapidly in their cognitive abilities from kindergarten to 5th grade. Consequently, rather than two elementary grade bands, the new standards are presented in three grade bands at the elementary level, each spanning just two years. There is significant research to support two-year rather than three-year grade bands at the elementary level.</a:t>
            </a:r>
          </a:p>
          <a:p>
            <a:pPr lvl="1"/>
            <a:r>
              <a:rPr lang="en-US" smtClean="0">
                <a:latin typeface="Times New Roman" pitchFamily="-64" charset="0"/>
                <a:ea typeface="ＭＳ Ｐゴシック" pitchFamily="-64" charset="-128"/>
              </a:rPr>
              <a:t> </a:t>
            </a:r>
            <a:endParaRPr lang="en-US" smtClean="0">
              <a:ea typeface="ＭＳ Ｐゴシック" pitchFamily="-64"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Rot="1" noChangeAspect="1"/>
          </p:cNvSpPr>
          <p:nvPr>
            <p:ph type="sldImg"/>
          </p:nvPr>
        </p:nvSpPr>
        <p:spPr bwMode="auto">
          <a:noFill/>
          <a:ln>
            <a:solidFill>
              <a:srgbClr val="000000"/>
            </a:solidFill>
            <a:miter lim="800000"/>
            <a:headEnd/>
            <a:tailEnd/>
          </a:ln>
        </p:spPr>
      </p:sp>
      <p:sp>
        <p:nvSpPr>
          <p:cNvPr id="172035" name="Rectangle 3"/>
          <p:cNvSpPr>
            <a:spLocks noGrp="1"/>
          </p:cNvSpPr>
          <p:nvPr>
            <p:ph type="body" idx="1"/>
          </p:nvPr>
        </p:nvSpPr>
        <p:spPr bwMode="auto">
          <a:noFill/>
        </p:spPr>
        <p:txBody>
          <a:bodyPr/>
          <a:lstStyle/>
          <a:p>
            <a:r>
              <a:rPr lang="en-US" smtClean="0">
                <a:latin typeface="Times New Roman" pitchFamily="-64" charset="0"/>
              </a:rPr>
              <a:t>The most significant change is to extend standards in the domains of science from grade 10 to grade 11 in support of the recommendation that all students should take at least three years of high school science. </a:t>
            </a:r>
          </a:p>
          <a:p>
            <a:endParaRPr lang="en-US" smtClean="0">
              <a:latin typeface="Times New Roman" pitchFamily="-64" charset="0"/>
            </a:endParaRPr>
          </a:p>
          <a:p>
            <a:r>
              <a:rPr lang="en-US" smtClean="0">
                <a:latin typeface="Times New Roman" pitchFamily="-64" charset="0"/>
              </a:rPr>
              <a:t>Learning targets are specified in all science domains for a three-year science program, which could be met with a variety of different course structures and sequences. All students are encouraged to take a fourth year of science as well. Standards in Systems, Inquiry, and Application continue in grade 12 as crosscutting concepts and abilities, because they are integral to science learning and instruction.</a:t>
            </a:r>
          </a:p>
          <a:p>
            <a:endParaRPr lang="en-US" smtClean="0">
              <a:latin typeface="Times New Roman" pitchFamily="-64" charset="0"/>
            </a:endParaRPr>
          </a:p>
          <a:p>
            <a:r>
              <a:rPr lang="en-US" smtClean="0">
                <a:latin typeface="Times New Roman" pitchFamily="-64" charset="0"/>
              </a:rPr>
              <a:t>It is essential for middle school students to have three full years of science to meet the middle school standards, to stimulate their interests in science, and to prepare them for a series of rigorous high school courses. The middle school grade band remains as a single three-year span for students in grades 6-8. </a:t>
            </a:r>
            <a:r>
              <a:rPr lang="en-US" smtClean="0">
                <a:solidFill>
                  <a:srgbClr val="000000"/>
                </a:solidFill>
                <a:latin typeface="Times New Roman" pitchFamily="-64" charset="0"/>
              </a:rPr>
              <a:t>A three-year grade band at the middle school level provides flexibility for school leaders to integrate the science program with other elements of the school curriculum.</a:t>
            </a:r>
            <a:endParaRPr lang="en-US" smtClean="0">
              <a:latin typeface="Times New Roman" pitchFamily="-64" charset="0"/>
            </a:endParaRPr>
          </a:p>
          <a:p>
            <a:endParaRPr lang="en-US" smtClean="0">
              <a:latin typeface="Times New Roman" pitchFamily="-64" charset="0"/>
            </a:endParaRPr>
          </a:p>
          <a:p>
            <a:r>
              <a:rPr lang="en-US" smtClean="0">
                <a:latin typeface="Times New Roman" pitchFamily="-64" charset="0"/>
              </a:rPr>
              <a:t>The Science Standards Revision Team determined that the previous elementary grade bands were too broad because children develop rapidly in their cognitive abilities from kindergarten to 5th grade. Consequently, rather than two elementary grade bands, the new standards are presented in three grade bands at the elementary level, each spanning just two years. There is significant research to support two-year rather than three-year grade bands at the elementary level.</a:t>
            </a:r>
          </a:p>
          <a:p>
            <a:pPr lvl="1"/>
            <a:r>
              <a:rPr lang="en-US" smtClean="0">
                <a:latin typeface="Times New Roman" pitchFamily="-64" charset="0"/>
                <a:ea typeface="ＭＳ Ｐゴシック" pitchFamily="-64" charset="-128"/>
              </a:rPr>
              <a:t> </a:t>
            </a:r>
            <a:endParaRPr lang="en-US" smtClean="0">
              <a:ea typeface="ＭＳ Ｐゴシック" pitchFamily="-64" charset="-128"/>
            </a:endParaRPr>
          </a:p>
          <a:p>
            <a:pPr lvl="1"/>
            <a:endParaRPr lang="en-US" smtClean="0">
              <a:ea typeface="ＭＳ Ｐゴシック" pitchFamily="-64"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p:cNvSpPr>
          <p:nvPr>
            <p:ph type="sldImg"/>
          </p:nvPr>
        </p:nvSpPr>
        <p:spPr bwMode="auto">
          <a:noFill/>
          <a:ln>
            <a:solidFill>
              <a:srgbClr val="000000"/>
            </a:solidFill>
            <a:miter lim="800000"/>
            <a:headEnd/>
            <a:tailEnd/>
          </a:ln>
        </p:spPr>
      </p:sp>
      <p:sp>
        <p:nvSpPr>
          <p:cNvPr id="123907" name="Rectangle 3"/>
          <p:cNvSpPr>
            <a:spLocks noGrp="1"/>
          </p:cNvSpPr>
          <p:nvPr>
            <p:ph type="body" idx="1"/>
          </p:nvPr>
        </p:nvSpPr>
        <p:spPr bwMode="auto">
          <a:noFill/>
        </p:spPr>
        <p:txBody>
          <a:bodyPr/>
          <a:lstStyle/>
          <a:p>
            <a:r>
              <a:rPr lang="en-US" dirty="0" smtClean="0"/>
              <a:t>Turn now to the anatomy of a standard on page 10.  </a:t>
            </a:r>
          </a:p>
          <a:p>
            <a:endParaRPr lang="en-US" dirty="0" smtClean="0"/>
          </a:p>
          <a:p>
            <a:r>
              <a:rPr lang="en-US" dirty="0" smtClean="0"/>
              <a:t>Use the chart on your worksheet to capture the answers to the following questions:</a:t>
            </a:r>
          </a:p>
          <a:p>
            <a:pPr lvl="2"/>
            <a:r>
              <a:rPr lang="en-US" dirty="0" smtClean="0">
                <a:latin typeface="Century Gothic" pitchFamily="-64" charset="0"/>
                <a:ea typeface="ＭＳ Ｐゴシック" pitchFamily="-64" charset="-128"/>
                <a:cs typeface="Times New Roman" pitchFamily="-64" charset="0"/>
              </a:rPr>
              <a:t>a.	</a:t>
            </a:r>
            <a:r>
              <a:rPr lang="en-US" dirty="0" smtClean="0">
                <a:latin typeface="Century Gothic" pitchFamily="-64" charset="0"/>
                <a:ea typeface="ＭＳ Ｐゴシック" pitchFamily="-64" charset="-128"/>
              </a:rPr>
              <a:t>Determine how the standards are coded.</a:t>
            </a:r>
            <a:endParaRPr lang="en-US" i="1" dirty="0" smtClean="0">
              <a:latin typeface="Century Gothic" pitchFamily="-64" charset="0"/>
              <a:ea typeface="ＭＳ Ｐゴシック" pitchFamily="-64" charset="-128"/>
            </a:endParaRPr>
          </a:p>
          <a:p>
            <a:pPr lvl="2"/>
            <a:r>
              <a:rPr lang="en-US" dirty="0" smtClean="0">
                <a:latin typeface="Century Gothic" pitchFamily="-64" charset="0"/>
                <a:ea typeface="ＭＳ Ｐゴシック" pitchFamily="-64" charset="-128"/>
                <a:cs typeface="Times New Roman" pitchFamily="-64" charset="0"/>
              </a:rPr>
              <a:t>b.	</a:t>
            </a:r>
            <a:r>
              <a:rPr lang="en-US" dirty="0" smtClean="0">
                <a:latin typeface="Century Gothic" pitchFamily="-64" charset="0"/>
                <a:ea typeface="ＭＳ Ｐゴシック" pitchFamily="-64" charset="-128"/>
              </a:rPr>
              <a:t>What is the purpose of the core content summary?</a:t>
            </a:r>
            <a:endParaRPr lang="en-US" i="1" dirty="0" smtClean="0">
              <a:latin typeface="Century Gothic" pitchFamily="-64" charset="0"/>
              <a:ea typeface="ＭＳ Ｐゴシック" pitchFamily="-64" charset="-128"/>
            </a:endParaRPr>
          </a:p>
          <a:p>
            <a:pPr lvl="2"/>
            <a:r>
              <a:rPr lang="en-US" dirty="0" smtClean="0">
                <a:latin typeface="Century Gothic" pitchFamily="-64" charset="0"/>
                <a:ea typeface="ＭＳ Ｐゴシック" pitchFamily="-64" charset="-128"/>
                <a:cs typeface="Times New Roman" pitchFamily="-64" charset="0"/>
              </a:rPr>
              <a:t>c.	</a:t>
            </a:r>
            <a:r>
              <a:rPr lang="en-US" dirty="0" smtClean="0">
                <a:latin typeface="Century Gothic" pitchFamily="-64" charset="0"/>
                <a:ea typeface="ＭＳ Ｐゴシック" pitchFamily="-64" charset="-128"/>
              </a:rPr>
              <a:t>How are the content standards and the performance expectation are related?</a:t>
            </a:r>
            <a:endParaRPr lang="en-US" i="1" dirty="0" smtClean="0">
              <a:latin typeface="Century Gothic" pitchFamily="-64" charset="0"/>
              <a:ea typeface="ＭＳ Ｐゴシック" pitchFamily="-64" charset="-128"/>
            </a:endParaRPr>
          </a:p>
          <a:p>
            <a:pPr lvl="2"/>
            <a:r>
              <a:rPr lang="en-US" dirty="0" smtClean="0">
                <a:latin typeface="Century Gothic" pitchFamily="-64" charset="0"/>
                <a:ea typeface="ＭＳ Ｐゴシック" pitchFamily="-64" charset="-128"/>
                <a:cs typeface="Times New Roman" pitchFamily="-64" charset="0"/>
              </a:rPr>
              <a:t>d.	</a:t>
            </a:r>
            <a:r>
              <a:rPr lang="en-US" dirty="0" smtClean="0">
                <a:latin typeface="Century Gothic" pitchFamily="-64" charset="0"/>
                <a:ea typeface="ＭＳ Ｐゴシック" pitchFamily="-64" charset="-128"/>
              </a:rPr>
              <a:t>How does the standards document provide for integration with math?  </a:t>
            </a:r>
            <a:endParaRPr lang="en-US" i="1" dirty="0" smtClean="0">
              <a:latin typeface="Century Gothic" pitchFamily="-64" charset="0"/>
              <a:ea typeface="ＭＳ Ｐゴシック" pitchFamily="-64" charset="-128"/>
            </a:endParaRPr>
          </a:p>
          <a:p>
            <a:endParaRPr lang="en-US" dirty="0" smtClean="0"/>
          </a:p>
          <a:p>
            <a:r>
              <a:rPr lang="en-US" dirty="0" smtClean="0"/>
              <a:t>Consider having table </a:t>
            </a:r>
            <a:r>
              <a:rPr lang="en-US" b="1" dirty="0" smtClean="0"/>
              <a:t>groups jigsaw this section of </a:t>
            </a:r>
            <a:r>
              <a:rPr lang="en-US" dirty="0" smtClean="0"/>
              <a:t>the worksheet.</a:t>
            </a:r>
          </a:p>
          <a:p>
            <a:r>
              <a:rPr lang="en-US" dirty="0" smtClean="0"/>
              <a:t> </a:t>
            </a:r>
          </a:p>
          <a:p>
            <a:r>
              <a:rPr lang="en-US" dirty="0" smtClean="0"/>
              <a:t>Go over the major ideas.  Make sure that the distinction between the content standards and the performance expectations.</a:t>
            </a:r>
          </a:p>
          <a:p>
            <a:r>
              <a:rPr lang="en-US" dirty="0" smtClean="0">
                <a:latin typeface="Times New Roman" pitchFamily="-64" charset="0"/>
              </a:rPr>
              <a:t>This document includes both </a:t>
            </a:r>
            <a:r>
              <a:rPr lang="en-US" i="1" dirty="0" smtClean="0">
                <a:latin typeface="Times New Roman" pitchFamily="-64" charset="0"/>
              </a:rPr>
              <a:t>content standards</a:t>
            </a:r>
            <a:r>
              <a:rPr lang="en-US" dirty="0" smtClean="0">
                <a:latin typeface="Times New Roman" pitchFamily="-64" charset="0"/>
              </a:rPr>
              <a:t> and </a:t>
            </a:r>
            <a:r>
              <a:rPr lang="en-US" i="1" dirty="0" smtClean="0">
                <a:latin typeface="Times New Roman" pitchFamily="-64" charset="0"/>
              </a:rPr>
              <a:t>performance</a:t>
            </a:r>
            <a:r>
              <a:rPr lang="en-US" dirty="0" smtClean="0">
                <a:latin typeface="Times New Roman" pitchFamily="-64" charset="0"/>
              </a:rPr>
              <a:t> </a:t>
            </a:r>
            <a:r>
              <a:rPr lang="en-US" i="1" dirty="0" smtClean="0">
                <a:latin typeface="Times New Roman" pitchFamily="-64" charset="0"/>
              </a:rPr>
              <a:t>expectations</a:t>
            </a:r>
            <a:r>
              <a:rPr lang="en-US" dirty="0" smtClean="0">
                <a:latin typeface="Times New Roman" pitchFamily="-64" charset="0"/>
              </a:rPr>
              <a:t>. </a:t>
            </a:r>
          </a:p>
          <a:p>
            <a:pPr lvl="2"/>
            <a:r>
              <a:rPr lang="en-US" i="1" dirty="0" smtClean="0">
                <a:latin typeface="Times New Roman" pitchFamily="-64" charset="0"/>
                <a:ea typeface="ＭＳ Ｐゴシック" pitchFamily="-64" charset="-128"/>
              </a:rPr>
              <a:t>Content standards,</a:t>
            </a:r>
            <a:r>
              <a:rPr lang="en-US" dirty="0" smtClean="0">
                <a:latin typeface="Times New Roman" pitchFamily="-64" charset="0"/>
                <a:ea typeface="ＭＳ Ｐゴシック" pitchFamily="-64" charset="-128"/>
              </a:rPr>
              <a:t> which appear in the left-hand column in the body of this document, describe what students should know and be able to do in science. Agreement on content standards was the first step in developing the </a:t>
            </a:r>
            <a:r>
              <a:rPr lang="en-US" i="1" dirty="0" smtClean="0">
                <a:latin typeface="Times New Roman" pitchFamily="-64" charset="0"/>
                <a:ea typeface="ＭＳ Ｐゴシック" pitchFamily="-64" charset="-128"/>
              </a:rPr>
              <a:t>Washington State K-12 Science Standards</a:t>
            </a:r>
            <a:r>
              <a:rPr lang="en-US" dirty="0" smtClean="0">
                <a:latin typeface="Times New Roman" pitchFamily="-64" charset="0"/>
                <a:ea typeface="ＭＳ Ｐゴシック" pitchFamily="-64" charset="-128"/>
              </a:rPr>
              <a:t>. </a:t>
            </a:r>
            <a:r>
              <a:rPr lang="en-US" i="1" dirty="0" smtClean="0">
                <a:latin typeface="Times New Roman" pitchFamily="-64" charset="0"/>
                <a:ea typeface="ＭＳ Ｐゴシック" pitchFamily="-64" charset="-128"/>
              </a:rPr>
              <a:t>Performance expectations</a:t>
            </a:r>
            <a:r>
              <a:rPr lang="en-US" dirty="0" smtClean="0">
                <a:latin typeface="Times New Roman" pitchFamily="-64" charset="0"/>
                <a:ea typeface="ＭＳ Ｐゴシック" pitchFamily="-64" charset="-128"/>
              </a:rPr>
              <a:t>, which appear in the right-hand column, </a:t>
            </a:r>
            <a:r>
              <a:rPr lang="en-US" dirty="0" smtClean="0">
                <a:solidFill>
                  <a:srgbClr val="000000"/>
                </a:solidFill>
                <a:latin typeface="Times New Roman" pitchFamily="-64" charset="0"/>
                <a:ea typeface="ＭＳ Ｐゴシック" pitchFamily="-64" charset="-128"/>
              </a:rPr>
              <a:t>provide clear guidance about the </a:t>
            </a:r>
            <a:r>
              <a:rPr lang="en-US" dirty="0" smtClean="0">
                <a:latin typeface="Times New Roman" pitchFamily="-64" charset="0"/>
                <a:ea typeface="ＭＳ Ｐゴシック" pitchFamily="-64" charset="-128"/>
              </a:rPr>
              <a:t>depth of knowledge expected at each grade band, and how students are expected to demonstrate their understanding and abilities on formative and summative measures.</a:t>
            </a:r>
          </a:p>
          <a:p>
            <a:endParaRPr 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Rot="1" noChangeAspect="1"/>
          </p:cNvSpPr>
          <p:nvPr>
            <p:ph type="sldImg"/>
          </p:nvPr>
        </p:nvSpPr>
        <p:spPr bwMode="auto">
          <a:noFill/>
          <a:ln>
            <a:solidFill>
              <a:srgbClr val="000000"/>
            </a:solidFill>
            <a:miter lim="800000"/>
            <a:headEnd/>
            <a:tailEnd/>
          </a:ln>
        </p:spPr>
      </p:sp>
      <p:sp>
        <p:nvSpPr>
          <p:cNvPr id="146435" name="Rectangle 3"/>
          <p:cNvSpPr>
            <a:spLocks noGrp="1"/>
          </p:cNvSpPr>
          <p:nvPr>
            <p:ph type="body" idx="1"/>
          </p:nvPr>
        </p:nvSpPr>
        <p:spPr bwMode="auto">
          <a:noFill/>
        </p:spPr>
        <p:txBody>
          <a:bodyPr/>
          <a:lstStyle/>
          <a:p>
            <a:r>
              <a:rPr lang="en-US" smtClean="0"/>
              <a:t>Be sure participants understood the numbering system.</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a:lstStyle/>
          <a:p>
            <a:pPr eaLnBrk="1" hangingPunct="1">
              <a:spcBef>
                <a:spcPct val="0"/>
              </a:spcBef>
            </a:pPr>
            <a:r>
              <a:rPr lang="en-US" smtClean="0"/>
              <a:t>two major pieces of information contained within the Appendix: the summary of the </a:t>
            </a:r>
            <a:r>
              <a:rPr lang="en-US" i="1" smtClean="0"/>
              <a:t>Big Ideas</a:t>
            </a:r>
            <a:r>
              <a:rPr lang="en-US" smtClean="0"/>
              <a:t> and the </a:t>
            </a:r>
            <a:r>
              <a:rPr lang="en-US" i="1" smtClean="0"/>
              <a:t>Glossary</a:t>
            </a:r>
            <a:r>
              <a:rPr lang="en-US" smtClean="0"/>
              <a:t>. Please note for participants that the items in the glossary represent vocabulary for the standards only, not the state assessment. The glossary can be particularly helpful in clarifying the terms in the performance expectations.</a:t>
            </a:r>
          </a:p>
          <a:p>
            <a:pPr eaLnBrk="1" hangingPunct="1">
              <a:spcBef>
                <a:spcPct val="0"/>
              </a:spcBef>
            </a:pPr>
            <a:endParaRPr lang="en-US" smtClean="0"/>
          </a:p>
          <a:p>
            <a:pPr eaLnBrk="1" hangingPunct="1">
              <a:spcBef>
                <a:spcPct val="0"/>
              </a:spcBef>
            </a:pPr>
            <a:endParaRPr lang="en-US" smtClean="0"/>
          </a:p>
          <a:p>
            <a:pPr eaLnBrk="1" hangingPunct="1">
              <a:spcBef>
                <a:spcPct val="0"/>
              </a:spcBef>
            </a:pPr>
            <a:r>
              <a:rPr lang="en-US" smtClean="0"/>
              <a:t>Be sure to also point out the Big Ideas (one paragraph) explain what students should know about it when they graduate from high school (if there is time, in a graphic sketch) and what part the teacher will provide in his/her grade band.</a:t>
            </a:r>
          </a:p>
          <a:p>
            <a:pPr eaLnBrk="1" hangingPunct="1">
              <a:spcBef>
                <a:spcPct val="0"/>
              </a:spcBef>
            </a:pPr>
            <a:r>
              <a:rPr lang="en-US" smtClean="0"/>
              <a:t>(15-17 min. for slides 11,12)</a:t>
            </a:r>
          </a:p>
          <a:p>
            <a:pPr eaLnBrk="1" hangingPunct="1">
              <a:spcBef>
                <a:spcPct val="0"/>
              </a:spcBef>
            </a:pPr>
            <a:endParaRPr lang="en-US" smtClean="0"/>
          </a:p>
        </p:txBody>
      </p:sp>
      <p:sp>
        <p:nvSpPr>
          <p:cNvPr id="35844" name="Slide Number Placeholder 3"/>
          <p:cNvSpPr>
            <a:spLocks noGrp="1"/>
          </p:cNvSpPr>
          <p:nvPr>
            <p:ph type="sldNum" sz="quarter" idx="5"/>
          </p:nvPr>
        </p:nvSpPr>
        <p:spPr bwMode="auto">
          <a:noFill/>
          <a:ln>
            <a:miter lim="800000"/>
            <a:headEnd/>
            <a:tailEnd/>
          </a:ln>
        </p:spPr>
        <p:txBody>
          <a:bodyPr/>
          <a:lstStyle/>
          <a:p>
            <a:fld id="{D0B33A8D-B162-45E7-A42A-43C22DFE5A40}" type="slidenum">
              <a:rPr lang="en-US"/>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a:lstStyle/>
          <a:p>
            <a:pPr eaLnBrk="1" hangingPunct="1"/>
            <a:endParaRPr lang="en-US" smtClean="0"/>
          </a:p>
        </p:txBody>
      </p:sp>
      <p:sp>
        <p:nvSpPr>
          <p:cNvPr id="37892" name="Slide Number Placeholder 3"/>
          <p:cNvSpPr>
            <a:spLocks noGrp="1"/>
          </p:cNvSpPr>
          <p:nvPr>
            <p:ph type="sldNum" sz="quarter" idx="5"/>
          </p:nvPr>
        </p:nvSpPr>
        <p:spPr bwMode="auto">
          <a:noFill/>
          <a:ln>
            <a:miter lim="800000"/>
            <a:headEnd/>
            <a:tailEnd/>
          </a:ln>
        </p:spPr>
        <p:txBody>
          <a:bodyPr/>
          <a:lstStyle/>
          <a:p>
            <a:fld id="{4B4A3CF9-C1B8-4488-9739-F569EB99F74D}" type="slidenum">
              <a:rPr lang="en-US"/>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Rot="1" noChangeAspect="1"/>
          </p:cNvSpPr>
          <p:nvPr>
            <p:ph type="sldImg"/>
          </p:nvPr>
        </p:nvSpPr>
        <p:spPr bwMode="auto">
          <a:noFill/>
          <a:ln>
            <a:solidFill>
              <a:srgbClr val="000000"/>
            </a:solidFill>
            <a:miter lim="800000"/>
            <a:headEnd/>
            <a:tailEnd/>
          </a:ln>
        </p:spPr>
      </p:sp>
      <p:sp>
        <p:nvSpPr>
          <p:cNvPr id="128003" name="Rectangle 3"/>
          <p:cNvSpPr>
            <a:spLocks noGrp="1"/>
          </p:cNvSpPr>
          <p:nvPr>
            <p:ph type="body" idx="1"/>
          </p:nvPr>
        </p:nvSpPr>
        <p:spPr bwMode="auto">
          <a:noFill/>
        </p:spPr>
        <p:txBody>
          <a:bodyPr/>
          <a:lstStyle/>
          <a:p>
            <a:r>
              <a:rPr lang="en-US" smtClean="0"/>
              <a:t>We have spent some time looking at the changes to the structure of the document. Now we are going to dig into one of the standards and look a little more closely at the changes in the standards themselves.</a:t>
            </a:r>
          </a:p>
          <a:p>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Rectangle 2"/>
          <p:cNvSpPr>
            <a:spLocks noGrp="1" noRot="1" noChangeAspect="1"/>
          </p:cNvSpPr>
          <p:nvPr>
            <p:ph type="sldImg"/>
          </p:nvPr>
        </p:nvSpPr>
        <p:spPr bwMode="auto">
          <a:noFill/>
          <a:ln>
            <a:solidFill>
              <a:srgbClr val="000000"/>
            </a:solidFill>
            <a:miter lim="800000"/>
            <a:headEnd/>
            <a:tailEnd/>
          </a:ln>
        </p:spPr>
      </p:sp>
      <p:sp>
        <p:nvSpPr>
          <p:cNvPr id="201731" name="Rectangle 3"/>
          <p:cNvSpPr>
            <a:spLocks noGrp="1"/>
          </p:cNvSpPr>
          <p:nvPr>
            <p:ph type="body" idx="1"/>
          </p:nvPr>
        </p:nvSpPr>
        <p:spPr bwMode="auto">
          <a:noFill/>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a:lstStyle/>
          <a:p>
            <a:pPr eaLnBrk="1" hangingPunct="1">
              <a:spcBef>
                <a:spcPct val="0"/>
              </a:spcBef>
            </a:pPr>
            <a:r>
              <a:rPr lang="en-US" b="1" smtClean="0"/>
              <a:t>Hopes and Fears</a:t>
            </a:r>
            <a:endParaRPr lang="en-US" smtClean="0"/>
          </a:p>
          <a:p>
            <a:pPr eaLnBrk="1" hangingPunct="1">
              <a:spcBef>
                <a:spcPct val="0"/>
              </a:spcBef>
            </a:pPr>
            <a:r>
              <a:rPr lang="en-US" smtClean="0"/>
              <a:t>Acknowledge that with change, there is some uncertainty. As you start the session, you would like to allow participants the chance to offer some hopes and fears about the revised standards. </a:t>
            </a:r>
          </a:p>
          <a:p>
            <a:pPr eaLnBrk="1" hangingPunct="1">
              <a:spcBef>
                <a:spcPct val="0"/>
              </a:spcBef>
            </a:pPr>
            <a:r>
              <a:rPr lang="en-US" smtClean="0"/>
              <a:t>Ask participants to write </a:t>
            </a:r>
            <a:r>
              <a:rPr lang="en-US" i="1" smtClean="0"/>
              <a:t>hopes</a:t>
            </a:r>
            <a:r>
              <a:rPr lang="en-US" smtClean="0"/>
              <a:t> and </a:t>
            </a:r>
            <a:r>
              <a:rPr lang="en-US" i="1" smtClean="0"/>
              <a:t>fears</a:t>
            </a:r>
            <a:r>
              <a:rPr lang="en-US" smtClean="0"/>
              <a:t> on different sticky notes, then post these on the chart paper marked “Hopes” and “Fears.” </a:t>
            </a:r>
          </a:p>
          <a:p>
            <a:pPr eaLnBrk="1" hangingPunct="1">
              <a:spcBef>
                <a:spcPct val="0"/>
              </a:spcBef>
            </a:pPr>
            <a:r>
              <a:rPr lang="en-US" smtClean="0"/>
              <a:t>As the facilitator, you will want to review the information as it is posted. You may want to identify specific pieces that will be addressed during the presentation.</a:t>
            </a:r>
          </a:p>
          <a:p>
            <a:pPr eaLnBrk="1" hangingPunct="1">
              <a:spcBef>
                <a:spcPct val="0"/>
              </a:spcBef>
            </a:pPr>
            <a:endParaRPr lang="en-US" smtClean="0"/>
          </a:p>
          <a:p>
            <a:pPr eaLnBrk="1" hangingPunct="1">
              <a:spcBef>
                <a:spcPct val="0"/>
              </a:spcBef>
            </a:pPr>
            <a:endParaRPr lang="en-US" smtClean="0"/>
          </a:p>
        </p:txBody>
      </p:sp>
      <p:sp>
        <p:nvSpPr>
          <p:cNvPr id="17412" name="Slide Number Placeholder 3"/>
          <p:cNvSpPr>
            <a:spLocks noGrp="1"/>
          </p:cNvSpPr>
          <p:nvPr>
            <p:ph type="sldNum" sz="quarter" idx="5"/>
          </p:nvPr>
        </p:nvSpPr>
        <p:spPr bwMode="auto">
          <a:noFill/>
          <a:ln>
            <a:miter lim="800000"/>
            <a:headEnd/>
            <a:tailEnd/>
          </a:ln>
        </p:spPr>
        <p:txBody>
          <a:bodyPr/>
          <a:lstStyle/>
          <a:p>
            <a:fld id="{B00E7F61-CC5B-44C4-ABF7-3986D2210DD2}" type="slidenum">
              <a:rPr lang="en-US"/>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Rot="1" noChangeAspect="1"/>
          </p:cNvSpPr>
          <p:nvPr>
            <p:ph type="sldImg"/>
          </p:nvPr>
        </p:nvSpPr>
        <p:spPr bwMode="auto">
          <a:noFill/>
          <a:ln>
            <a:solidFill>
              <a:srgbClr val="000000"/>
            </a:solidFill>
            <a:miter lim="800000"/>
            <a:headEnd/>
            <a:tailEnd/>
          </a:ln>
        </p:spPr>
      </p:sp>
      <p:sp>
        <p:nvSpPr>
          <p:cNvPr id="121859" name="Rectangle 3"/>
          <p:cNvSpPr>
            <a:spLocks noGrp="1"/>
          </p:cNvSpPr>
          <p:nvPr>
            <p:ph type="body" idx="1"/>
          </p:nvPr>
        </p:nvSpPr>
        <p:spPr bwMode="auto">
          <a:noFill/>
        </p:spPr>
        <p:txBody>
          <a:bodyPr/>
          <a:lstStyle/>
          <a:p>
            <a:r>
              <a:rPr lang="en-US" smtClean="0"/>
              <a:t>Pass out the strand comparison document.</a:t>
            </a:r>
          </a:p>
          <a:p>
            <a:endParaRPr lang="en-US" smtClean="0"/>
          </a:p>
          <a:p>
            <a:r>
              <a:rPr lang="en-US" smtClean="0"/>
              <a:t>Examine the side by side strand comparison document.  What do you notice about the new standards in comparison to the old?</a:t>
            </a:r>
          </a:p>
          <a:p>
            <a:endParaRPr lang="en-US" smtClean="0"/>
          </a:p>
          <a:p>
            <a:r>
              <a:rPr lang="en-US" smtClean="0"/>
              <a:t>Discuss at tables quickly, share out</a:t>
            </a:r>
          </a:p>
          <a:p>
            <a:endParaRPr lang="en-US" smtClean="0"/>
          </a:p>
          <a:p>
            <a:r>
              <a:rPr lang="en-US" smtClean="0"/>
              <a:t>Hopefully participants will notice the standards are clearer, the “action verbs” are removed from the content standards themselves so the standards become a statement of understanding and  there are fewer ways that students will demonstrate understanding</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Rot="1" noChangeAspect="1"/>
          </p:cNvSpPr>
          <p:nvPr>
            <p:ph type="sldImg"/>
          </p:nvPr>
        </p:nvSpPr>
        <p:spPr bwMode="auto">
          <a:noFill/>
          <a:ln>
            <a:solidFill>
              <a:srgbClr val="000000"/>
            </a:solidFill>
            <a:miter lim="800000"/>
            <a:headEnd/>
            <a:tailEnd/>
          </a:ln>
        </p:spPr>
      </p:sp>
      <p:sp>
        <p:nvSpPr>
          <p:cNvPr id="134147" name="Rectangle 3"/>
          <p:cNvSpPr>
            <a:spLocks noGrp="1"/>
          </p:cNvSpPr>
          <p:nvPr>
            <p:ph type="body" idx="1"/>
          </p:nvPr>
        </p:nvSpPr>
        <p:spPr bwMode="auto">
          <a:noFill/>
        </p:spPr>
        <p:txBody>
          <a:bodyPr/>
          <a:lstStyle/>
          <a:p>
            <a:r>
              <a:rPr lang="en-US" smtClean="0">
                <a:latin typeface="Times New Roman" pitchFamily="-64" charset="0"/>
              </a:rPr>
              <a:t>The strategy of using Big Ideas to organize science standards arose in response to research showing that U.S. students lagged behind students in many other countries, at least in part because school curricula include far too many topics. According to the results of the Third International Mathematics and Science Study (TIMSS), </a:t>
            </a:r>
            <a:r>
              <a:rPr lang="en-US" smtClean="0"/>
              <a:t>“</a:t>
            </a:r>
            <a:r>
              <a:rPr lang="en-US" i="1" smtClean="0">
                <a:solidFill>
                  <a:srgbClr val="000000"/>
                </a:solidFill>
                <a:latin typeface="Times New Roman" pitchFamily="-64" charset="0"/>
              </a:rPr>
              <a:t>Our curricula, textbooks, and teaching all are </a:t>
            </a:r>
            <a:r>
              <a:rPr lang="en-US" i="1" smtClean="0">
                <a:solidFill>
                  <a:srgbClr val="000000"/>
                </a:solidFill>
              </a:rPr>
              <a:t>‘</a:t>
            </a:r>
            <a:r>
              <a:rPr lang="en-US" i="1" smtClean="0">
                <a:solidFill>
                  <a:srgbClr val="000000"/>
                </a:solidFill>
                <a:latin typeface="Times New Roman" pitchFamily="-64" charset="0"/>
              </a:rPr>
              <a:t>a mile wide and an inch deep.</a:t>
            </a:r>
            <a:r>
              <a:rPr lang="en-US" i="1" smtClean="0">
                <a:solidFill>
                  <a:srgbClr val="000000"/>
                </a:solidFill>
              </a:rPr>
              <a:t>”</a:t>
            </a:r>
            <a:r>
              <a:rPr lang="en-US" i="1" smtClean="0">
                <a:solidFill>
                  <a:srgbClr val="000000"/>
                </a:solidFill>
                <a:latin typeface="Times New Roman" pitchFamily="-64" charset="0"/>
              </a:rPr>
              <a:t> </a:t>
            </a:r>
            <a:endParaRPr lang="en-US" smtClean="0">
              <a:solidFill>
                <a:srgbClr val="000000"/>
              </a:solidFill>
              <a:latin typeface="Times New Roman" pitchFamily="-64" charset="0"/>
            </a:endParaRPr>
          </a:p>
          <a:p>
            <a:pPr lvl="1"/>
            <a:r>
              <a:rPr lang="en-US" smtClean="0">
                <a:latin typeface="Times New Roman" pitchFamily="-64" charset="0"/>
                <a:ea typeface="ＭＳ Ｐゴシック" pitchFamily="-64" charset="-128"/>
              </a:rPr>
              <a:t> </a:t>
            </a:r>
            <a:endParaRPr lang="en-US" smtClean="0">
              <a:solidFill>
                <a:srgbClr val="000000"/>
              </a:solidFill>
              <a:latin typeface="Times New Roman" pitchFamily="-64" charset="0"/>
              <a:ea typeface="ＭＳ Ｐゴシック" pitchFamily="-64" charset="-128"/>
            </a:endParaRPr>
          </a:p>
          <a:p>
            <a:r>
              <a:rPr lang="en-US" smtClean="0">
                <a:solidFill>
                  <a:srgbClr val="000000"/>
                </a:solidFill>
                <a:latin typeface="Times New Roman" pitchFamily="-64" charset="0"/>
              </a:rPr>
              <a:t>A solution to this problem that has gained support from science education researchers in recent years is to organize science standards by a small number of </a:t>
            </a:r>
            <a:r>
              <a:rPr lang="en-US" smtClean="0">
                <a:solidFill>
                  <a:srgbClr val="000000"/>
                </a:solidFill>
              </a:rPr>
              <a:t>“</a:t>
            </a:r>
            <a:r>
              <a:rPr lang="en-US" smtClean="0">
                <a:solidFill>
                  <a:srgbClr val="000000"/>
                </a:solidFill>
                <a:latin typeface="Times New Roman" pitchFamily="-64" charset="0"/>
              </a:rPr>
              <a:t>Big Ideas,</a:t>
            </a:r>
            <a:r>
              <a:rPr lang="en-US" smtClean="0">
                <a:solidFill>
                  <a:srgbClr val="000000"/>
                </a:solidFill>
              </a:rPr>
              <a:t>”</a:t>
            </a:r>
            <a:r>
              <a:rPr lang="en-US" smtClean="0">
                <a:solidFill>
                  <a:srgbClr val="000000"/>
                </a:solidFill>
                <a:latin typeface="Times New Roman" pitchFamily="-64" charset="0"/>
              </a:rPr>
              <a:t> which are essential for all people in modern society to understand. Organizing K-12 concepts and abilities by Big Ideas offers a way to decide what is and is not important for students to study, and provides a coherent vision of what students should know and be able to do that builds throughout a coherent K-12 science program. </a:t>
            </a:r>
          </a:p>
          <a:p>
            <a:pPr lvl="1"/>
            <a:r>
              <a:rPr lang="en-US" smtClean="0">
                <a:latin typeface="Times New Roman" pitchFamily="-64" charset="0"/>
                <a:ea typeface="ＭＳ Ｐゴシック" pitchFamily="-64" charset="-128"/>
              </a:rPr>
              <a:t> </a:t>
            </a:r>
            <a:endParaRPr lang="en-US" smtClean="0">
              <a:solidFill>
                <a:srgbClr val="000000"/>
              </a:solidFill>
              <a:latin typeface="Times New Roman" pitchFamily="-64" charset="0"/>
              <a:ea typeface="ＭＳ Ｐゴシック" pitchFamily="-64" charset="-128"/>
            </a:endParaRPr>
          </a:p>
          <a:p>
            <a:endParaRPr lang="en-US" smtClean="0">
              <a:latin typeface="Times New Roman" pitchFamily="-64" charset="0"/>
            </a:endParaRPr>
          </a:p>
          <a:p>
            <a:endParaRPr lang="en-US" smtClean="0">
              <a:latin typeface="Times New Roman" pitchFamily="-64" charset="0"/>
            </a:endParaRPr>
          </a:p>
          <a:p>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Rot="1" noChangeAspect="1"/>
          </p:cNvSpPr>
          <p:nvPr>
            <p:ph type="sldImg"/>
          </p:nvPr>
        </p:nvSpPr>
        <p:spPr bwMode="auto">
          <a:noFill/>
          <a:ln>
            <a:solidFill>
              <a:srgbClr val="000000"/>
            </a:solidFill>
            <a:miter lim="800000"/>
            <a:headEnd/>
            <a:tailEnd/>
          </a:ln>
        </p:spPr>
      </p:sp>
      <p:sp>
        <p:nvSpPr>
          <p:cNvPr id="136195" name="Rectangle 3"/>
          <p:cNvSpPr>
            <a:spLocks noGrp="1"/>
          </p:cNvSpPr>
          <p:nvPr>
            <p:ph type="body" idx="1"/>
          </p:nvPr>
        </p:nvSpPr>
        <p:spPr bwMode="auto">
          <a:noFill/>
        </p:spPr>
        <p:txBody>
          <a:bodyPr/>
          <a:lstStyle/>
          <a:p>
            <a:r>
              <a:rPr lang="en-US" smtClean="0"/>
              <a:t>Read page 9 in the standards document</a:t>
            </a:r>
          </a:p>
          <a:p>
            <a:endParaRPr lang="en-US" smtClean="0"/>
          </a:p>
          <a:p>
            <a:r>
              <a:rPr lang="en-US" smtClean="0"/>
              <a:t>Highlight key ideas, discuss at your table</a:t>
            </a:r>
          </a:p>
          <a:p>
            <a:endParaRPr lang="en-US" smtClean="0"/>
          </a:p>
          <a:p>
            <a:r>
              <a:rPr lang="en-US" smtClean="0">
                <a:latin typeface="Times New Roman" pitchFamily="-64" charset="0"/>
              </a:rPr>
              <a:t>The recommendation that a standard be learned in depth during one year and not repeated every year is to avoid the </a:t>
            </a:r>
            <a:r>
              <a:rPr lang="en-US" smtClean="0"/>
              <a:t>“</a:t>
            </a:r>
            <a:r>
              <a:rPr lang="en-US" smtClean="0">
                <a:latin typeface="Times New Roman" pitchFamily="-64" charset="0"/>
              </a:rPr>
              <a:t>mile wide and inch deep</a:t>
            </a:r>
            <a:r>
              <a:rPr lang="en-US" smtClean="0"/>
              <a:t>”</a:t>
            </a:r>
            <a:r>
              <a:rPr lang="en-US" baseline="30000" smtClean="0">
                <a:latin typeface="Times New Roman" pitchFamily="-64" charset="0"/>
              </a:rPr>
              <a:t>v</a:t>
            </a:r>
            <a:r>
              <a:rPr lang="en-US" smtClean="0">
                <a:latin typeface="Times New Roman" pitchFamily="-64" charset="0"/>
              </a:rPr>
              <a:t> problem that characterized science education in the past. The strategy that underpins the current standards is that by focusing on just a few concepts and skills each year, teachers will have time to ensure that all of their students will achieve mastery. </a:t>
            </a:r>
          </a:p>
          <a:p>
            <a:endParaRPr lang="en-US" smtClean="0">
              <a:latin typeface="Times New Roman" pitchFamily="-64" charset="0"/>
            </a:endParaRPr>
          </a:p>
          <a:p>
            <a:r>
              <a:rPr lang="en-US" smtClean="0">
                <a:latin typeface="Times New Roman" pitchFamily="-64" charset="0"/>
              </a:rPr>
              <a:t>This strategy involves a trade-off in </a:t>
            </a:r>
            <a:r>
              <a:rPr lang="en-US" smtClean="0"/>
              <a:t>“</a:t>
            </a:r>
            <a:r>
              <a:rPr lang="en-US" smtClean="0">
                <a:latin typeface="Times New Roman" pitchFamily="-64" charset="0"/>
              </a:rPr>
              <a:t>spiraling,</a:t>
            </a:r>
            <a:r>
              <a:rPr lang="en-US" smtClean="0"/>
              <a:t>”</a:t>
            </a:r>
            <a:r>
              <a:rPr lang="en-US" smtClean="0">
                <a:latin typeface="Times New Roman" pitchFamily="-64" charset="0"/>
              </a:rPr>
              <a:t> or returning to the same core content in subsequent years. Though these standards recommend against re-teaching the same concepts year after year, they do support the need to check students</a:t>
            </a:r>
            <a:r>
              <a:rPr lang="en-US" smtClean="0"/>
              <a:t>’</a:t>
            </a:r>
            <a:r>
              <a:rPr lang="en-US" smtClean="0">
                <a:latin typeface="Times New Roman" pitchFamily="-64" charset="0"/>
              </a:rPr>
              <a:t> understanding and abilities learned in prior years, and the need for occasional </a:t>
            </a:r>
            <a:r>
              <a:rPr lang="en-US" smtClean="0"/>
              <a:t>“</a:t>
            </a:r>
            <a:r>
              <a:rPr lang="en-US" smtClean="0">
                <a:latin typeface="Times New Roman" pitchFamily="-64" charset="0"/>
              </a:rPr>
              <a:t>refresher</a:t>
            </a:r>
            <a:r>
              <a:rPr lang="en-US" smtClean="0"/>
              <a:t>”</a:t>
            </a:r>
            <a:r>
              <a:rPr lang="en-US" smtClean="0">
                <a:latin typeface="Times New Roman" pitchFamily="-64" charset="0"/>
              </a:rPr>
              <a:t> activities to ensure that students</a:t>
            </a:r>
            <a:r>
              <a:rPr lang="en-US" smtClean="0"/>
              <a:t>’</a:t>
            </a:r>
            <a:r>
              <a:rPr lang="en-US" smtClean="0">
                <a:latin typeface="Times New Roman" pitchFamily="-64" charset="0"/>
              </a:rPr>
              <a:t> knowledge and abilities continue to grow.</a:t>
            </a:r>
          </a:p>
          <a:p>
            <a:endParaRPr lang="en-US" smtClean="0">
              <a:latin typeface="Times New Roman" pitchFamily="-64" charset="0"/>
            </a:endParaRPr>
          </a:p>
          <a:p>
            <a:r>
              <a:rPr lang="en-US" smtClean="0">
                <a:latin typeface="Times New Roman" pitchFamily="-64" charset="0"/>
              </a:rPr>
              <a:t>But with regard to Systems, Inquiry, and Application (EALRs 1, 2, and 3), this document </a:t>
            </a:r>
            <a:r>
              <a:rPr lang="en-US" i="1" smtClean="0">
                <a:latin typeface="Times New Roman" pitchFamily="-64" charset="0"/>
              </a:rPr>
              <a:t>does</a:t>
            </a:r>
            <a:r>
              <a:rPr lang="en-US" smtClean="0">
                <a:latin typeface="Times New Roman" pitchFamily="-64" charset="0"/>
              </a:rPr>
              <a:t> support the strategy of teaching the concepts and abilities of systems, inquiry, and application </a:t>
            </a:r>
            <a:r>
              <a:rPr lang="en-US" i="1" smtClean="0">
                <a:latin typeface="Times New Roman" pitchFamily="-64" charset="0"/>
              </a:rPr>
              <a:t>every year K-12</a:t>
            </a:r>
            <a:r>
              <a:rPr lang="en-US" smtClean="0">
                <a:latin typeface="Times New Roman" pitchFamily="-64" charset="0"/>
              </a:rPr>
              <a:t>, but not as isolated topics. Rather, these ideas and capabilities, which also increase in complexity and power from year to year, are to be integrated with core content in the science domains.</a:t>
            </a:r>
          </a:p>
          <a:p>
            <a:endParaRPr lang="en-US" smtClean="0">
              <a:latin typeface="Times New Roman" pitchFamily="-64" charset="0"/>
            </a:endParaRPr>
          </a:p>
          <a:p>
            <a:r>
              <a:rPr lang="en-US" smtClean="0">
                <a:latin typeface="Times New Roman" pitchFamily="-64" charset="0"/>
              </a:rPr>
              <a:t>For this strategy to work, it has been necessary to reduce the number of standards to a manageable level. Public comment on earlier drafts and the results of research have clearly indicated that standards must be manageable if teachers and students are to be held accountable and students are to reach their highest levels of learning. Consequently, the teams developing these standards have been thoughtful in setting priorities so that</a:t>
            </a:r>
            <a:r>
              <a:rPr lang="en-US" i="1" smtClean="0">
                <a:latin typeface="Times New Roman" pitchFamily="-64" charset="0"/>
              </a:rPr>
              <a:t> all students </a:t>
            </a:r>
            <a:r>
              <a:rPr lang="en-US" smtClean="0">
                <a:latin typeface="Times New Roman" pitchFamily="-64" charset="0"/>
              </a:rPr>
              <a:t>can succeed.</a:t>
            </a:r>
          </a:p>
          <a:p>
            <a:pPr lvl="1"/>
            <a:r>
              <a:rPr lang="en-US" smtClean="0">
                <a:latin typeface="Times New Roman" pitchFamily="-64" charset="0"/>
                <a:ea typeface="ＭＳ Ｐゴシック" pitchFamily="-64" charset="-128"/>
              </a:rPr>
              <a:t> Li, J., Klahr, D., and Siler, S. (2006). What lies beneath the science achievement gap: The challenges of aligning science instruction with standards and tests. Science Educator, Vol. 15, No. 1, pp. 1-12.</a:t>
            </a:r>
          </a:p>
          <a:p>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a:lstStyle/>
          <a:p>
            <a:pPr eaLnBrk="1" hangingPunct="1"/>
            <a:r>
              <a:rPr lang="en-US" b="1" smtClean="0"/>
              <a:t>Page 6-8 the Domains of Science</a:t>
            </a:r>
            <a:r>
              <a:rPr lang="en-US" smtClean="0"/>
              <a:t> focus on nine Big Ideas in the domains of Physical Science, Life Science, and Earth and Space Science that all students should fully understand before they graduate from high school so that they can participate and prosper as citizens in modern society.</a:t>
            </a:r>
          </a:p>
          <a:p>
            <a:pPr eaLnBrk="1" hangingPunct="1"/>
            <a:r>
              <a:rPr lang="en-US" smtClean="0"/>
              <a:t> </a:t>
            </a:r>
          </a:p>
          <a:p>
            <a:pPr eaLnBrk="1" hangingPunct="1"/>
            <a:r>
              <a:rPr lang="en-US" b="1" smtClean="0"/>
              <a:t>Big Ideas:</a:t>
            </a:r>
          </a:p>
          <a:p>
            <a:pPr eaLnBrk="1" hangingPunct="1"/>
            <a:r>
              <a:rPr lang="en-US" smtClean="0"/>
              <a:t>Force and Motion </a:t>
            </a:r>
          </a:p>
          <a:p>
            <a:pPr eaLnBrk="1" hangingPunct="1"/>
            <a:r>
              <a:rPr lang="en-US" smtClean="0"/>
              <a:t>Matter: Properties and Change</a:t>
            </a:r>
          </a:p>
          <a:p>
            <a:pPr eaLnBrk="1" hangingPunct="1"/>
            <a:r>
              <a:rPr lang="en-US" smtClean="0"/>
              <a:t>Energy: Transfers and Transformations</a:t>
            </a:r>
          </a:p>
          <a:p>
            <a:pPr eaLnBrk="1" hangingPunct="1"/>
            <a:r>
              <a:rPr lang="en-US" smtClean="0"/>
              <a:t>Earth in Space</a:t>
            </a:r>
          </a:p>
          <a:p>
            <a:pPr eaLnBrk="1" hangingPunct="1"/>
            <a:r>
              <a:rPr lang="en-US" smtClean="0"/>
              <a:t>Earth Systems: Structures and Processes (weather)</a:t>
            </a:r>
          </a:p>
          <a:p>
            <a:pPr eaLnBrk="1" hangingPunct="1"/>
            <a:r>
              <a:rPr lang="en-US" smtClean="0"/>
              <a:t>Earth History</a:t>
            </a:r>
          </a:p>
          <a:p>
            <a:pPr eaLnBrk="1" hangingPunct="1"/>
            <a:r>
              <a:rPr lang="en-US" smtClean="0"/>
              <a:t>Ecosystems</a:t>
            </a:r>
          </a:p>
          <a:p>
            <a:pPr eaLnBrk="1" hangingPunct="1"/>
            <a:r>
              <a:rPr lang="en-US" smtClean="0"/>
              <a:t>Structure and Functions</a:t>
            </a:r>
          </a:p>
          <a:p>
            <a:pPr eaLnBrk="1" hangingPunct="1"/>
            <a:r>
              <a:rPr lang="en-US" smtClean="0"/>
              <a:t>Biological Evolution</a:t>
            </a:r>
          </a:p>
          <a:p>
            <a:pPr eaLnBrk="1" hangingPunct="1"/>
            <a:endParaRPr lang="en-US" smtClean="0"/>
          </a:p>
          <a:p>
            <a:pPr eaLnBrk="1" hangingPunct="1"/>
            <a:endParaRPr lang="en-US" smtClean="0"/>
          </a:p>
          <a:p>
            <a:pPr eaLnBrk="1" hangingPunct="1"/>
            <a:r>
              <a:rPr lang="en-US" smtClean="0"/>
              <a:t> </a:t>
            </a:r>
          </a:p>
          <a:p>
            <a:pPr eaLnBrk="1" hangingPunct="1"/>
            <a:endParaRPr lang="en-US" smtClean="0"/>
          </a:p>
        </p:txBody>
      </p:sp>
      <p:sp>
        <p:nvSpPr>
          <p:cNvPr id="46084" name="Slide Number Placeholder 3"/>
          <p:cNvSpPr>
            <a:spLocks noGrp="1"/>
          </p:cNvSpPr>
          <p:nvPr>
            <p:ph type="sldNum" sz="quarter" idx="5"/>
          </p:nvPr>
        </p:nvSpPr>
        <p:spPr bwMode="auto">
          <a:noFill/>
          <a:ln>
            <a:miter lim="800000"/>
            <a:headEnd/>
            <a:tailEnd/>
          </a:ln>
        </p:spPr>
        <p:txBody>
          <a:bodyPr/>
          <a:lstStyle/>
          <a:p>
            <a:fld id="{C7372414-0431-4992-9C8F-35AF19AAADFF}" type="slidenum">
              <a:rPr lang="en-US"/>
              <a:pPr/>
              <a:t>25</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a:lstStyle/>
          <a:p>
            <a:pPr eaLnBrk="1" hangingPunct="1"/>
            <a:r>
              <a:rPr lang="en-US" smtClean="0"/>
              <a:t>We have spent some time looking broadly at the standards document, now we will spend some time looking a little more deeply at the standards themselves</a:t>
            </a:r>
          </a:p>
        </p:txBody>
      </p:sp>
      <p:sp>
        <p:nvSpPr>
          <p:cNvPr id="33796" name="Slide Number Placeholder 3"/>
          <p:cNvSpPr>
            <a:spLocks noGrp="1"/>
          </p:cNvSpPr>
          <p:nvPr>
            <p:ph type="sldNum" sz="quarter" idx="5"/>
          </p:nvPr>
        </p:nvSpPr>
        <p:spPr bwMode="auto">
          <a:noFill/>
          <a:ln>
            <a:miter lim="800000"/>
            <a:headEnd/>
            <a:tailEnd/>
          </a:ln>
        </p:spPr>
        <p:txBody>
          <a:bodyPr/>
          <a:lstStyle/>
          <a:p>
            <a:fld id="{A3CE4B03-CE78-4863-A9F6-208251D02732}" type="slidenum">
              <a:rPr lang="en-US"/>
              <a:pPr/>
              <a:t>26</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a:lstStyle/>
          <a:p>
            <a:pPr eaLnBrk="1" hangingPunct="1"/>
            <a:r>
              <a:rPr lang="en-US" b="1" smtClean="0"/>
              <a:t>Secondary (MS) slide:  </a:t>
            </a:r>
            <a:r>
              <a:rPr lang="en-US" smtClean="0"/>
              <a:t>As an example, we will look at the vertical alignment of:</a:t>
            </a:r>
          </a:p>
          <a:p>
            <a:pPr lvl="1" eaLnBrk="1" hangingPunct="1"/>
            <a:r>
              <a:rPr lang="en-US" smtClean="0">
                <a:ea typeface="ＭＳ Ｐゴシック" pitchFamily="-64" charset="-128"/>
              </a:rPr>
              <a:t>Cross-cutting Ideas-EALR #3 Application</a:t>
            </a:r>
          </a:p>
          <a:p>
            <a:pPr lvl="1" eaLnBrk="1" hangingPunct="1"/>
            <a:r>
              <a:rPr lang="en-US" smtClean="0">
                <a:ea typeface="ＭＳ Ｐゴシック" pitchFamily="-64" charset="-128"/>
              </a:rPr>
              <a:t>Big Idea of Science EALR # 4-Physical Sciences: Energy.</a:t>
            </a:r>
            <a:r>
              <a:rPr lang="en-US" b="1" smtClean="0">
                <a:solidFill>
                  <a:srgbClr val="FFFF00"/>
                </a:solidFill>
                <a:ea typeface="ＭＳ Ｐゴシック" pitchFamily="-64" charset="-128"/>
              </a:rPr>
              <a:t> Transfer, Transformation, and Conservation</a:t>
            </a:r>
            <a:endParaRPr lang="en-US" smtClean="0">
              <a:ea typeface="ＭＳ Ｐゴシック" pitchFamily="-64" charset="-128"/>
            </a:endParaRPr>
          </a:p>
          <a:p>
            <a:pPr lvl="1" eaLnBrk="1" hangingPunct="1"/>
            <a:endParaRPr lang="en-US" smtClean="0">
              <a:ea typeface="ＭＳ Ｐゴシック" pitchFamily="-64" charset="-128"/>
            </a:endParaRPr>
          </a:p>
        </p:txBody>
      </p:sp>
      <p:sp>
        <p:nvSpPr>
          <p:cNvPr id="54276" name="Slide Number Placeholder 3"/>
          <p:cNvSpPr>
            <a:spLocks noGrp="1"/>
          </p:cNvSpPr>
          <p:nvPr>
            <p:ph type="sldNum" sz="quarter" idx="5"/>
          </p:nvPr>
        </p:nvSpPr>
        <p:spPr bwMode="auto">
          <a:noFill/>
          <a:ln>
            <a:miter lim="800000"/>
            <a:headEnd/>
            <a:tailEnd/>
          </a:ln>
        </p:spPr>
        <p:txBody>
          <a:bodyPr/>
          <a:lstStyle/>
          <a:p>
            <a:fld id="{7C65FE47-7CF7-41F5-9AB9-7EFFB447CEBA}" type="slidenum">
              <a:rPr lang="en-US"/>
              <a:pPr/>
              <a:t>27</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Rot="1" noChangeAspect="1"/>
          </p:cNvSpPr>
          <p:nvPr>
            <p:ph type="sldImg"/>
          </p:nvPr>
        </p:nvSpPr>
        <p:spPr bwMode="auto">
          <a:noFill/>
          <a:ln>
            <a:solidFill>
              <a:srgbClr val="000000"/>
            </a:solidFill>
            <a:miter lim="800000"/>
            <a:headEnd/>
            <a:tailEnd/>
          </a:ln>
        </p:spPr>
      </p:sp>
      <p:sp>
        <p:nvSpPr>
          <p:cNvPr id="130051" name="Rectangle 3"/>
          <p:cNvSpPr>
            <a:spLocks noGrp="1"/>
          </p:cNvSpPr>
          <p:nvPr>
            <p:ph type="body" idx="1"/>
          </p:nvPr>
        </p:nvSpPr>
        <p:spPr bwMode="auto">
          <a:noFill/>
        </p:spPr>
        <p:txBody>
          <a:bodyPr/>
          <a:lstStyle/>
          <a:p>
            <a:pPr eaLnBrk="1" hangingPunct="1"/>
            <a:endParaRPr lang="en-US" smtClean="0"/>
          </a:p>
          <a:p>
            <a:pPr eaLnBrk="1" hangingPunct="1"/>
            <a:r>
              <a:rPr lang="en-US" smtClean="0"/>
              <a:t>Review the Big Ideas for Energy: </a:t>
            </a:r>
            <a:r>
              <a:rPr lang="en-US" b="1" smtClean="0">
                <a:solidFill>
                  <a:srgbClr val="FFFF00"/>
                </a:solidFill>
              </a:rPr>
              <a:t>Transfer, Transformation, and Conservation</a:t>
            </a:r>
            <a:r>
              <a:rPr lang="en-US" smtClean="0"/>
              <a:t> (right top on page 6.)  Read the beginning paragraphs for each grade and summarize the learning for that grade band.  </a:t>
            </a:r>
          </a:p>
          <a:p>
            <a:pPr eaLnBrk="1" hangingPunct="1"/>
            <a:endParaRPr lang="en-US" smtClean="0"/>
          </a:p>
          <a:p>
            <a:pPr eaLnBrk="1" hangingPunct="1"/>
            <a:r>
              <a:rPr lang="en-US" smtClean="0"/>
              <a:t>Lead the whole group in a discussion of the building of that big idea.  </a:t>
            </a:r>
          </a:p>
          <a:p>
            <a:pPr eaLnBrk="1" hangingPunct="1"/>
            <a:r>
              <a:rPr lang="en-US" smtClean="0"/>
              <a:t>Record the group’s thinking on chart paper creating a visual representation of the learning progression for students around this big idea (ex: big understandings at each grade level charted vertically k at the bottom 11 at the top)</a:t>
            </a:r>
          </a:p>
          <a:p>
            <a:pPr eaLnBrk="1" hangingPunct="1"/>
            <a:endParaRPr lang="en-US" smtClean="0"/>
          </a:p>
          <a:p>
            <a:pPr eaLnBrk="1" hangingPunct="1"/>
            <a:r>
              <a:rPr lang="en-US" smtClean="0"/>
              <a:t>Double check your understanding on page 86-87.   </a:t>
            </a:r>
          </a:p>
          <a:p>
            <a:pPr eaLnBrk="1" hangingPunct="1"/>
            <a:endParaRPr lang="en-US" smtClean="0"/>
          </a:p>
          <a:p>
            <a:pPr eaLnBrk="1" hangingPunct="1"/>
            <a:r>
              <a:rPr lang="en-US" smtClean="0"/>
              <a:t>Review the Cross-cutting Concept and Ability of Application (right side of page 5.)</a:t>
            </a:r>
          </a:p>
          <a:p>
            <a:pPr eaLnBrk="1" hangingPunct="1"/>
            <a:endParaRPr lang="en-US" smtClean="0"/>
          </a:p>
          <a:p>
            <a:pPr eaLnBrk="1" hangingPunct="1"/>
            <a:r>
              <a:rPr lang="en-US" smtClean="0"/>
              <a:t>Read the beginning paragraphs for each grade and summarize the learning for that grade band.  </a:t>
            </a:r>
          </a:p>
          <a:p>
            <a:pPr eaLnBrk="1" hangingPunct="1"/>
            <a:endParaRPr lang="en-US" smtClean="0"/>
          </a:p>
          <a:p>
            <a:pPr eaLnBrk="1" hangingPunct="1"/>
            <a:r>
              <a:rPr lang="en-US" smtClean="0"/>
              <a:t>Repeat the process of creating a visual representation on chart paper create a visual representation of the learning progression for students around this big idea (ex: big understandings at each grade level charted vertically k at the bottom 12 at the top)  </a:t>
            </a:r>
          </a:p>
          <a:p>
            <a:pPr eaLnBrk="1" hangingPunct="1"/>
            <a:endParaRPr lang="en-US" smtClean="0"/>
          </a:p>
          <a:p>
            <a:pPr eaLnBrk="1" hangingPunct="1"/>
            <a:r>
              <a:rPr lang="en-US" smtClean="0"/>
              <a:t>Call attention to the fact the the top grade is different for the domains and the cross cutting standards</a:t>
            </a:r>
          </a:p>
          <a:p>
            <a:pPr eaLnBrk="1" hangingPunct="1"/>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Rot="1" noChangeAspect="1"/>
          </p:cNvSpPr>
          <p:nvPr>
            <p:ph type="sldImg"/>
          </p:nvPr>
        </p:nvSpPr>
        <p:spPr bwMode="auto">
          <a:noFill/>
          <a:ln>
            <a:solidFill>
              <a:srgbClr val="000000"/>
            </a:solidFill>
            <a:miter lim="800000"/>
            <a:headEnd/>
            <a:tailEnd/>
          </a:ln>
        </p:spPr>
      </p:sp>
      <p:sp>
        <p:nvSpPr>
          <p:cNvPr id="132099" name="Rectangle 3"/>
          <p:cNvSpPr>
            <a:spLocks noGrp="1"/>
          </p:cNvSpPr>
          <p:nvPr>
            <p:ph type="body" idx="1"/>
          </p:nvPr>
        </p:nvSpPr>
        <p:spPr bwMode="auto">
          <a:noFill/>
        </p:spPr>
        <p:txBody>
          <a:bodyPr/>
          <a:lstStyle/>
          <a:p>
            <a:pPr eaLnBrk="1" hangingPunct="1">
              <a:spcBef>
                <a:spcPct val="0"/>
              </a:spcBef>
            </a:pPr>
            <a:r>
              <a:rPr lang="en-US" sz="2400" smtClean="0"/>
              <a:t>.</a:t>
            </a:r>
            <a:r>
              <a:rPr lang="en-US" smtClean="0"/>
              <a:t> </a:t>
            </a:r>
          </a:p>
          <a:p>
            <a:r>
              <a:rPr lang="en-US" smtClean="0"/>
              <a:t>Give each group a piece of chart paper with a sticky indicating one of the remaining 10 big ideas, each group should create a poster that illustrated the concept development for their big idea.  Encourage creative ways of communicating the concept development.</a:t>
            </a:r>
          </a:p>
          <a:p>
            <a:endParaRPr lang="en-US" smtClean="0"/>
          </a:p>
          <a:p>
            <a:r>
              <a:rPr lang="en-US" smtClean="0"/>
              <a:t> </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spect="1"/>
          </p:cNvSpPr>
          <p:nvPr>
            <p:ph type="sldImg"/>
          </p:nvPr>
        </p:nvSpPr>
        <p:spPr bwMode="auto">
          <a:noFill/>
          <a:ln>
            <a:solidFill>
              <a:srgbClr val="000000"/>
            </a:solidFill>
            <a:miter lim="800000"/>
            <a:headEnd/>
            <a:tailEnd/>
          </a:ln>
        </p:spPr>
      </p:sp>
      <p:sp>
        <p:nvSpPr>
          <p:cNvPr id="139267" name="Rectangle 3"/>
          <p:cNvSpPr>
            <a:spLocks noGrp="1"/>
          </p:cNvSpPr>
          <p:nvPr>
            <p:ph type="body" idx="1"/>
          </p:nvPr>
        </p:nvSpPr>
        <p:spPr bwMode="auto">
          <a:noFill/>
        </p:spPr>
        <p:txBody>
          <a:bodyPr/>
          <a:lstStyle/>
          <a:p>
            <a:r>
              <a:rPr lang="en-US" smtClean="0"/>
              <a:t>Walk and look at other posters</a:t>
            </a:r>
          </a:p>
          <a:p>
            <a:endParaRPr lang="en-US" smtClean="0"/>
          </a:p>
          <a:p>
            <a:r>
              <a:rPr lang="en-US" smtClean="0"/>
              <a:t>Instruct participants to turn in the standards document to their grade band.</a:t>
            </a:r>
          </a:p>
          <a:p>
            <a:r>
              <a:rPr lang="en-US" smtClean="0"/>
              <a:t>As they walk from poster to poster they should turn to big idea for their grade level, look over their standards and note how the learning at their grade band fits into the learning progression.  Encourage them to make notes on their grade level standard to remind them of learning that comes before or after.</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Rot="1" noChangeAspect="1"/>
          </p:cNvSpPr>
          <p:nvPr>
            <p:ph type="sldImg"/>
          </p:nvPr>
        </p:nvSpPr>
        <p:spPr bwMode="auto">
          <a:noFill/>
          <a:ln>
            <a:solidFill>
              <a:srgbClr val="000000"/>
            </a:solidFill>
            <a:miter lim="800000"/>
            <a:headEnd/>
            <a:tailEnd/>
          </a:ln>
        </p:spPr>
      </p:sp>
      <p:sp>
        <p:nvSpPr>
          <p:cNvPr id="144387" name="Rectangle 3"/>
          <p:cNvSpPr>
            <a:spLocks noGrp="1"/>
          </p:cNvSpPr>
          <p:nvPr>
            <p:ph type="body" idx="1"/>
          </p:nvPr>
        </p:nvSpPr>
        <p:spPr bwMode="auto">
          <a:noFill/>
        </p:spPr>
        <p:txBody>
          <a:bodyPr/>
          <a:lstStyle/>
          <a:p>
            <a:r>
              <a:rPr lang="en-US" smtClean="0"/>
              <a:t>Without looking at the standards, jot down a few ideas…</a:t>
            </a:r>
          </a:p>
          <a:p>
            <a:r>
              <a:rPr lang="en-US" smtClean="0"/>
              <a:t>The idea of this exercise is to elicit their ideas about the concepts that they teach.  </a:t>
            </a:r>
          </a:p>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a:lstStyle/>
          <a:p>
            <a:pPr eaLnBrk="1" hangingPunct="1">
              <a:spcBef>
                <a:spcPct val="0"/>
              </a:spcBef>
            </a:pPr>
            <a:r>
              <a:rPr lang="en-US" b="1" dirty="0" smtClean="0"/>
              <a:t>Welcome:</a:t>
            </a:r>
            <a:r>
              <a:rPr lang="en-US" dirty="0" smtClean="0"/>
              <a:t> Introduce presenters, Get a quick feel for participants in room:</a:t>
            </a:r>
          </a:p>
          <a:p>
            <a:pPr eaLnBrk="1" hangingPunct="1">
              <a:spcBef>
                <a:spcPct val="0"/>
              </a:spcBef>
            </a:pPr>
            <a:r>
              <a:rPr lang="en-US" dirty="0" smtClean="0"/>
              <a:t>-grade band levels: elem. Middle high </a:t>
            </a:r>
          </a:p>
          <a:p>
            <a:pPr eaLnBrk="1" hangingPunct="1">
              <a:spcBef>
                <a:spcPct val="0"/>
              </a:spcBef>
            </a:pPr>
            <a:r>
              <a:rPr lang="en-US" dirty="0" smtClean="0"/>
              <a:t>-seen new standards</a:t>
            </a:r>
          </a:p>
          <a:p>
            <a:pPr eaLnBrk="1" hangingPunct="1">
              <a:spcBef>
                <a:spcPct val="0"/>
              </a:spcBef>
            </a:pPr>
            <a:r>
              <a:rPr lang="en-US" dirty="0" smtClean="0"/>
              <a:t>-seen OLD standards</a:t>
            </a:r>
          </a:p>
          <a:p>
            <a:pPr eaLnBrk="1" hangingPunct="1">
              <a:spcBef>
                <a:spcPct val="0"/>
              </a:spcBef>
            </a:pPr>
            <a:r>
              <a:rPr lang="en-US" dirty="0" smtClean="0"/>
              <a:t>-knew science even had standards!</a:t>
            </a:r>
          </a:p>
          <a:p>
            <a:pPr eaLnBrk="1" hangingPunct="1">
              <a:spcBef>
                <a:spcPct val="0"/>
              </a:spcBef>
            </a:pPr>
            <a:r>
              <a:rPr lang="en-US" dirty="0" smtClean="0"/>
              <a:t>(5 min.)</a:t>
            </a:r>
          </a:p>
        </p:txBody>
      </p:sp>
      <p:sp>
        <p:nvSpPr>
          <p:cNvPr id="15364" name="Slide Number Placeholder 3"/>
          <p:cNvSpPr>
            <a:spLocks noGrp="1"/>
          </p:cNvSpPr>
          <p:nvPr>
            <p:ph type="sldNum" sz="quarter" idx="5"/>
          </p:nvPr>
        </p:nvSpPr>
        <p:spPr bwMode="auto">
          <a:noFill/>
          <a:ln>
            <a:miter lim="800000"/>
            <a:headEnd/>
            <a:tailEnd/>
          </a:ln>
        </p:spPr>
        <p:txBody>
          <a:bodyPr/>
          <a:lstStyle/>
          <a:p>
            <a:fld id="{4CFF4354-283D-4A13-9089-093D39318C72}" type="slidenum">
              <a:rPr lang="en-US"/>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p:cNvSpPr>
          <p:nvPr>
            <p:ph type="sldImg"/>
          </p:nvPr>
        </p:nvSpPr>
        <p:spPr bwMode="auto">
          <a:noFill/>
          <a:ln>
            <a:solidFill>
              <a:srgbClr val="000000"/>
            </a:solidFill>
            <a:miter lim="800000"/>
            <a:headEnd/>
            <a:tailEnd/>
          </a:ln>
        </p:spPr>
      </p:sp>
      <p:sp>
        <p:nvSpPr>
          <p:cNvPr id="109571" name="Notes Placeholder 2"/>
          <p:cNvSpPr>
            <a:spLocks noGrp="1"/>
          </p:cNvSpPr>
          <p:nvPr>
            <p:ph type="body" idx="1"/>
          </p:nvPr>
        </p:nvSpPr>
        <p:spPr bwMode="auto">
          <a:noFill/>
        </p:spPr>
        <p:txBody>
          <a:bodyPr/>
          <a:lstStyle/>
          <a:p>
            <a:pPr>
              <a:lnSpc>
                <a:spcPct val="90000"/>
              </a:lnSpc>
              <a:spcBef>
                <a:spcPct val="0"/>
              </a:spcBef>
            </a:pPr>
            <a:r>
              <a:rPr lang="en-US" b="1" smtClean="0"/>
              <a:t>Page 6-8 the Domains of Science</a:t>
            </a:r>
            <a:r>
              <a:rPr lang="en-US" smtClean="0"/>
              <a:t> focus on nine Big Ideas in the domains of Physical Science, Life Science, and Earth and Space Science that all students should fully understand before they graduate from high school so that they can participate and prosper as citizens in modern society.</a:t>
            </a:r>
          </a:p>
          <a:p>
            <a:pPr>
              <a:lnSpc>
                <a:spcPct val="90000"/>
              </a:lnSpc>
              <a:spcBef>
                <a:spcPct val="0"/>
              </a:spcBef>
            </a:pPr>
            <a:r>
              <a:rPr lang="en-US" smtClean="0"/>
              <a:t> </a:t>
            </a:r>
          </a:p>
          <a:p>
            <a:pPr>
              <a:lnSpc>
                <a:spcPct val="90000"/>
              </a:lnSpc>
              <a:spcBef>
                <a:spcPct val="0"/>
              </a:spcBef>
            </a:pPr>
            <a:r>
              <a:rPr lang="en-US" b="1" smtClean="0"/>
              <a:t>Big Ideas:</a:t>
            </a:r>
          </a:p>
          <a:p>
            <a:pPr>
              <a:lnSpc>
                <a:spcPct val="90000"/>
              </a:lnSpc>
              <a:spcBef>
                <a:spcPct val="0"/>
              </a:spcBef>
            </a:pPr>
            <a:r>
              <a:rPr lang="en-US" smtClean="0"/>
              <a:t>Force and Motion</a:t>
            </a:r>
          </a:p>
          <a:p>
            <a:pPr>
              <a:lnSpc>
                <a:spcPct val="90000"/>
              </a:lnSpc>
              <a:spcBef>
                <a:spcPct val="0"/>
              </a:spcBef>
            </a:pPr>
            <a:r>
              <a:rPr lang="en-US" smtClean="0"/>
              <a:t>Matter: Properties and Change</a:t>
            </a:r>
          </a:p>
          <a:p>
            <a:pPr>
              <a:lnSpc>
                <a:spcPct val="90000"/>
              </a:lnSpc>
              <a:spcBef>
                <a:spcPct val="0"/>
              </a:spcBef>
            </a:pPr>
            <a:r>
              <a:rPr lang="en-US" smtClean="0"/>
              <a:t>Energy: Transfers and Transformations</a:t>
            </a:r>
          </a:p>
          <a:p>
            <a:pPr>
              <a:lnSpc>
                <a:spcPct val="90000"/>
              </a:lnSpc>
              <a:spcBef>
                <a:spcPct val="0"/>
              </a:spcBef>
            </a:pPr>
            <a:r>
              <a:rPr lang="en-US" smtClean="0"/>
              <a:t>Earth in Space</a:t>
            </a:r>
          </a:p>
          <a:p>
            <a:pPr>
              <a:lnSpc>
                <a:spcPct val="90000"/>
              </a:lnSpc>
              <a:spcBef>
                <a:spcPct val="0"/>
              </a:spcBef>
            </a:pPr>
            <a:r>
              <a:rPr lang="en-US" smtClean="0"/>
              <a:t>Earth Systems: Structures and Processes (weather)</a:t>
            </a:r>
          </a:p>
          <a:p>
            <a:pPr>
              <a:lnSpc>
                <a:spcPct val="90000"/>
              </a:lnSpc>
              <a:spcBef>
                <a:spcPct val="0"/>
              </a:spcBef>
            </a:pPr>
            <a:r>
              <a:rPr lang="en-US" smtClean="0"/>
              <a:t>Earth History</a:t>
            </a:r>
          </a:p>
          <a:p>
            <a:pPr>
              <a:lnSpc>
                <a:spcPct val="90000"/>
              </a:lnSpc>
              <a:spcBef>
                <a:spcPct val="0"/>
              </a:spcBef>
            </a:pPr>
            <a:r>
              <a:rPr lang="en-US" smtClean="0"/>
              <a:t>Ecosystems</a:t>
            </a:r>
          </a:p>
          <a:p>
            <a:pPr>
              <a:lnSpc>
                <a:spcPct val="90000"/>
              </a:lnSpc>
              <a:spcBef>
                <a:spcPct val="0"/>
              </a:spcBef>
            </a:pPr>
            <a:r>
              <a:rPr lang="en-US" smtClean="0"/>
              <a:t>Structure and Functions</a:t>
            </a:r>
          </a:p>
          <a:p>
            <a:pPr>
              <a:lnSpc>
                <a:spcPct val="90000"/>
              </a:lnSpc>
              <a:spcBef>
                <a:spcPct val="0"/>
              </a:spcBef>
            </a:pPr>
            <a:r>
              <a:rPr lang="en-US" smtClean="0"/>
              <a:t>Biological Evolution</a:t>
            </a:r>
          </a:p>
          <a:p>
            <a:pPr>
              <a:lnSpc>
                <a:spcPct val="90000"/>
              </a:lnSpc>
              <a:spcBef>
                <a:spcPct val="0"/>
              </a:spcBef>
            </a:pPr>
            <a:endParaRPr lang="en-US" smtClean="0"/>
          </a:p>
          <a:p>
            <a:pPr>
              <a:lnSpc>
                <a:spcPct val="90000"/>
              </a:lnSpc>
              <a:spcBef>
                <a:spcPct val="0"/>
              </a:spcBef>
            </a:pPr>
            <a:r>
              <a:rPr lang="en-US" smtClean="0"/>
              <a:t>The EALRs of Systems, Inquiry, and Application are intended to be interwoven with core content in the science domains of Life, Physical, and Earth and Space Science.</a:t>
            </a:r>
            <a:r>
              <a:rPr lang="en-US" baseline="30000" smtClean="0"/>
              <a:t> </a:t>
            </a:r>
            <a:r>
              <a:rPr lang="en-US" smtClean="0"/>
              <a:t>The purpose of this integration is to ensure students’ long-term understanding of the topic as well as improve their abilities to do science.    A number of recent research syntheses have shown that scientific inquiry and content in the science domains must be learned together. For example: “To develop competency in the area of inquiry, students must: (a) have a deep foundation of factual knowledge, (b) understand facts and ideas in the context of a conceptual framework, and (c) organize knowledge in ways that facilitate retrieval and application.” (Bransford et. al., page 16) </a:t>
            </a:r>
          </a:p>
          <a:p>
            <a:pPr>
              <a:lnSpc>
                <a:spcPct val="90000"/>
              </a:lnSpc>
              <a:spcBef>
                <a:spcPct val="0"/>
              </a:spcBef>
            </a:pPr>
            <a:endParaRPr lang="en-US" smtClean="0"/>
          </a:p>
        </p:txBody>
      </p:sp>
      <p:sp>
        <p:nvSpPr>
          <p:cNvPr id="109572"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1B4F07E2-42F2-408A-94CF-1D80F9390A62}" type="slidenum">
              <a:rPr lang="en-US" sz="1200">
                <a:latin typeface="Calibri" pitchFamily="-65" charset="0"/>
              </a:rPr>
              <a:pPr algn="r"/>
              <a:t>33</a:t>
            </a:fld>
            <a:endParaRPr lang="en-US" sz="1200">
              <a:latin typeface="Calibri" pitchFamily="-65"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a:lnSpc>
                <a:spcPct val="90000"/>
              </a:lnSpc>
              <a:spcBef>
                <a:spcPct val="0"/>
              </a:spcBef>
            </a:pPr>
            <a:endParaRPr lang="en-US" dirty="0" smtClean="0"/>
          </a:p>
        </p:txBody>
      </p:sp>
      <p:sp>
        <p:nvSpPr>
          <p:cNvPr id="215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3953DDF-28B7-4F74-8AFA-5711161D5C3A}" type="slidenum">
              <a:rPr lang="en-US"/>
              <a:pPr fontAlgn="base">
                <a:spcBef>
                  <a:spcPct val="0"/>
                </a:spcBef>
                <a:spcAft>
                  <a:spcPct val="0"/>
                </a:spcAft>
              </a:pPr>
              <a:t>35</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a:lstStyle/>
          <a:p>
            <a:r>
              <a:rPr lang="en-US" smtClean="0"/>
              <a:t>Content Domain</a:t>
            </a:r>
          </a:p>
          <a:p>
            <a:r>
              <a:rPr lang="en-US" smtClean="0"/>
              <a:t>Systems</a:t>
            </a:r>
          </a:p>
          <a:p>
            <a:r>
              <a:rPr lang="en-US" smtClean="0"/>
              <a:t>Inquiry</a:t>
            </a:r>
          </a:p>
          <a:p>
            <a:r>
              <a:rPr lang="en-US" smtClean="0"/>
              <a:t>Application</a:t>
            </a:r>
          </a:p>
          <a:p>
            <a:endParaRPr lang="en-US" smtClean="0"/>
          </a:p>
        </p:txBody>
      </p:sp>
      <p:sp>
        <p:nvSpPr>
          <p:cNvPr id="58372" name="Slide Number Placeholder 3"/>
          <p:cNvSpPr>
            <a:spLocks noGrp="1"/>
          </p:cNvSpPr>
          <p:nvPr>
            <p:ph type="sldNum" sz="quarter" idx="5"/>
          </p:nvPr>
        </p:nvSpPr>
        <p:spPr bwMode="auto">
          <a:noFill/>
          <a:ln>
            <a:miter lim="800000"/>
            <a:headEnd/>
            <a:tailEnd/>
          </a:ln>
        </p:spPr>
        <p:txBody>
          <a:bodyPr/>
          <a:lstStyle/>
          <a:p>
            <a:fld id="{8D87FC79-3A54-4D74-AAC9-3DDA5573B2D5}" type="slidenum">
              <a:rPr lang="en-US"/>
              <a:pPr/>
              <a:t>36</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Read the Inquiry Big Idea at the back of the </a:t>
            </a:r>
            <a:endParaRPr lang="en-US" dirty="0"/>
          </a:p>
        </p:txBody>
      </p:sp>
      <p:sp>
        <p:nvSpPr>
          <p:cNvPr id="4" name="Slide Number Placeholder 3"/>
          <p:cNvSpPr>
            <a:spLocks noGrp="1"/>
          </p:cNvSpPr>
          <p:nvPr>
            <p:ph type="sldNum" sz="quarter" idx="10"/>
          </p:nvPr>
        </p:nvSpPr>
        <p:spPr/>
        <p:txBody>
          <a:bodyPr/>
          <a:lstStyle/>
          <a:p>
            <a:fld id="{070314D7-1B41-4951-B721-AE2603C59E5D}" type="slidenum">
              <a:rPr lang="en-US" smtClean="0"/>
              <a:pPr/>
              <a:t>37</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2"/>
          <p:cNvSpPr>
            <a:spLocks noGrp="1" noRot="1" noChangeAspect="1"/>
          </p:cNvSpPr>
          <p:nvPr>
            <p:ph type="sldImg"/>
          </p:nvPr>
        </p:nvSpPr>
        <p:spPr bwMode="auto">
          <a:noFill/>
          <a:ln>
            <a:solidFill>
              <a:srgbClr val="000000"/>
            </a:solidFill>
            <a:miter lim="800000"/>
            <a:headEnd/>
            <a:tailEnd/>
          </a:ln>
        </p:spPr>
      </p:sp>
      <p:sp>
        <p:nvSpPr>
          <p:cNvPr id="202755" name="Rectangle 3"/>
          <p:cNvSpPr>
            <a:spLocks noGrp="1"/>
          </p:cNvSpPr>
          <p:nvPr>
            <p:ph type="body" idx="1"/>
          </p:nvPr>
        </p:nvSpPr>
        <p:spPr bwMode="auto">
          <a:noFill/>
        </p:spPr>
        <p:txBody>
          <a:bodyPr/>
          <a:lstStyle/>
          <a:p>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2"/>
          <p:cNvSpPr>
            <a:spLocks noGrp="1" noRot="1" noChangeAspect="1"/>
          </p:cNvSpPr>
          <p:nvPr>
            <p:ph type="sldImg"/>
          </p:nvPr>
        </p:nvSpPr>
        <p:spPr bwMode="auto">
          <a:noFill/>
          <a:ln>
            <a:solidFill>
              <a:srgbClr val="000000"/>
            </a:solidFill>
            <a:miter lim="800000"/>
            <a:headEnd/>
            <a:tailEnd/>
          </a:ln>
        </p:spPr>
      </p:sp>
      <p:sp>
        <p:nvSpPr>
          <p:cNvPr id="203779" name="Rectangle 3"/>
          <p:cNvSpPr>
            <a:spLocks noGrp="1"/>
          </p:cNvSpPr>
          <p:nvPr>
            <p:ph type="body" idx="1"/>
          </p:nvPr>
        </p:nvSpPr>
        <p:spPr bwMode="auto">
          <a:noFill/>
        </p:spPr>
        <p:txBody>
          <a:bodyPr/>
          <a:lstStyle/>
          <a:p>
            <a:endParaRPr lang="en-US" dirty="0"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Rot="1" noChangeAspect="1"/>
          </p:cNvSpPr>
          <p:nvPr>
            <p:ph type="sldImg"/>
          </p:nvPr>
        </p:nvSpPr>
        <p:spPr bwMode="auto">
          <a:noFill/>
          <a:ln>
            <a:solidFill>
              <a:srgbClr val="000000"/>
            </a:solidFill>
            <a:miter lim="800000"/>
            <a:headEnd/>
            <a:tailEnd/>
          </a:ln>
        </p:spPr>
      </p:sp>
      <p:sp>
        <p:nvSpPr>
          <p:cNvPr id="145411" name="Rectangle 3"/>
          <p:cNvSpPr>
            <a:spLocks noGrp="1"/>
          </p:cNvSpPr>
          <p:nvPr>
            <p:ph type="body" idx="1"/>
          </p:nvPr>
        </p:nvSpPr>
        <p:spPr bwMode="auto">
          <a:noFill/>
        </p:spPr>
        <p:txBody>
          <a:bodyPr/>
          <a:lstStyle/>
          <a:p>
            <a:r>
              <a:rPr lang="en-US" smtClean="0"/>
              <a:t>Look at these two standards</a:t>
            </a: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Slide Image Placeholder 1"/>
          <p:cNvSpPr>
            <a:spLocks noGrp="1" noRot="1" noChangeAspect="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89443" name="Notes Placeholder 2"/>
          <p:cNvSpPr>
            <a:spLocks noGrp="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pPr marL="514350" indent="-514350" eaLnBrk="1" hangingPunct="1">
              <a:buFont typeface="Wingdings 2" pitchFamily="-64" charset="2"/>
              <a:buNone/>
            </a:pPr>
            <a:r>
              <a:rPr lang="en-US" smtClean="0"/>
              <a:t>Give time for discussion and take answers from the large group. Stop and Jot: </a:t>
            </a:r>
          </a:p>
          <a:p>
            <a:pPr marL="514350" indent="-514350" eaLnBrk="1" hangingPunct="1"/>
            <a:r>
              <a:rPr lang="en-US" smtClean="0"/>
              <a:t>	How does this lesson most effectively integrate the cross-cutting idea of application with the domain of physical science/energy?</a:t>
            </a:r>
          </a:p>
          <a:p>
            <a:pPr marL="514350" indent="-514350" eaLnBrk="1" hangingPunct="1"/>
            <a:r>
              <a:rPr lang="en-US" smtClean="0"/>
              <a:t>Turn and Talk to an elbow partner</a:t>
            </a:r>
          </a:p>
          <a:p>
            <a:pPr marL="514350" indent="-514350" eaLnBrk="1" hangingPunct="1"/>
            <a:r>
              <a:rPr lang="en-US" smtClean="0"/>
              <a:t>(10 min.)</a:t>
            </a:r>
          </a:p>
          <a:p>
            <a:pPr marL="514350" indent="-514350" eaLnBrk="1" hangingPunct="1"/>
            <a:endParaRPr lang="en-US" smtClean="0"/>
          </a:p>
        </p:txBody>
      </p:sp>
      <p:sp>
        <p:nvSpPr>
          <p:cNvPr id="189444"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0387D688-7FF1-4AB1-B4F7-8252D303568D}" type="slidenum">
              <a:rPr lang="en-US" sz="1200" smtClean="0">
                <a:solidFill>
                  <a:prstClr val="black"/>
                </a:solidFill>
                <a:latin typeface="Calibri" pitchFamily="-65" charset="0"/>
              </a:rPr>
              <a:pPr algn="r"/>
              <a:t>41</a:t>
            </a:fld>
            <a:endParaRPr lang="en-US" sz="1200" smtClean="0">
              <a:solidFill>
                <a:prstClr val="black"/>
              </a:solidFill>
              <a:latin typeface="Calibri" pitchFamily="-65"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a:lnSpc>
                <a:spcPct val="90000"/>
              </a:lnSpc>
              <a:spcBef>
                <a:spcPct val="0"/>
              </a:spcBef>
            </a:pPr>
            <a:endParaRPr lang="en-US" dirty="0" smtClean="0"/>
          </a:p>
        </p:txBody>
      </p:sp>
      <p:sp>
        <p:nvSpPr>
          <p:cNvPr id="215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3953DDF-28B7-4F74-8AFA-5711161D5C3A}" type="slidenum">
              <a:rPr lang="en-US"/>
              <a:pPr fontAlgn="base">
                <a:spcBef>
                  <a:spcPct val="0"/>
                </a:spcBef>
                <a:spcAft>
                  <a:spcPct val="0"/>
                </a:spcAft>
              </a:pPr>
              <a:t>44</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p:spPr>
      </p:sp>
      <p:sp>
        <p:nvSpPr>
          <p:cNvPr id="79875" name="Notes Placeholder 2"/>
          <p:cNvSpPr>
            <a:spLocks noGrp="1"/>
          </p:cNvSpPr>
          <p:nvPr>
            <p:ph type="body" idx="1"/>
          </p:nvPr>
        </p:nvSpPr>
        <p:spPr bwMode="auto">
          <a:noFill/>
        </p:spPr>
        <p:txBody>
          <a:bodyPr/>
          <a:lstStyle/>
          <a:p>
            <a:pPr eaLnBrk="1" hangingPunct="1">
              <a:spcBef>
                <a:spcPct val="0"/>
              </a:spcBef>
            </a:pPr>
            <a:r>
              <a:rPr lang="en-US" smtClean="0"/>
              <a:t>Pass out the planning template and explain the structure.</a:t>
            </a:r>
          </a:p>
          <a:p>
            <a:pPr eaLnBrk="1" hangingPunct="1">
              <a:spcBef>
                <a:spcPct val="0"/>
              </a:spcBef>
            </a:pPr>
            <a:endParaRPr lang="en-US" smtClean="0"/>
          </a:p>
          <a:p>
            <a:pPr eaLnBrk="1" hangingPunct="1">
              <a:spcBef>
                <a:spcPct val="0"/>
              </a:spcBef>
            </a:pPr>
            <a:r>
              <a:rPr lang="en-US" smtClean="0"/>
              <a:t>The may find it helpful to work in groups or teams with others who teach a similar subject.</a:t>
            </a:r>
          </a:p>
          <a:p>
            <a:pPr eaLnBrk="1" hangingPunct="1">
              <a:spcBef>
                <a:spcPct val="0"/>
              </a:spcBef>
            </a:pPr>
            <a:endParaRPr lang="en-US" smtClean="0"/>
          </a:p>
          <a:p>
            <a:pPr eaLnBrk="1" hangingPunct="1">
              <a:spcBef>
                <a:spcPct val="0"/>
              </a:spcBef>
            </a:pPr>
            <a:endParaRPr lang="en-US" smtClean="0"/>
          </a:p>
          <a:p>
            <a:pPr eaLnBrk="1" hangingPunct="1">
              <a:spcBef>
                <a:spcPct val="0"/>
              </a:spcBef>
            </a:pPr>
            <a:r>
              <a:rPr lang="en-US" smtClean="0">
                <a:latin typeface="Times New Roman" pitchFamily="-64" charset="0"/>
              </a:rPr>
              <a:t>No specific recommendations are given as to which science domains are best matched with Systems, Inquiry, and Application, and it is not expected that each science lesson would involve content from all three crosscutting areas. Decisions about how best to match the domains of science in EALR 4 </a:t>
            </a:r>
            <a:endParaRPr lang="en-US" smtClean="0"/>
          </a:p>
          <a:p>
            <a:pPr eaLnBrk="1" hangingPunct="1">
              <a:spcBef>
                <a:spcPct val="0"/>
              </a:spcBef>
            </a:pPr>
            <a:endParaRPr lang="en-US" smtClean="0"/>
          </a:p>
        </p:txBody>
      </p:sp>
      <p:sp>
        <p:nvSpPr>
          <p:cNvPr id="79876" name="Slide Number Placeholder 3"/>
          <p:cNvSpPr>
            <a:spLocks noGrp="1"/>
          </p:cNvSpPr>
          <p:nvPr>
            <p:ph type="sldNum" sz="quarter" idx="5"/>
          </p:nvPr>
        </p:nvSpPr>
        <p:spPr bwMode="auto">
          <a:noFill/>
          <a:ln>
            <a:miter lim="800000"/>
            <a:headEnd/>
            <a:tailEnd/>
          </a:ln>
        </p:spPr>
        <p:txBody>
          <a:bodyPr/>
          <a:lstStyle/>
          <a:p>
            <a:fld id="{C7D25457-BE42-495C-A801-A9AED2DC9B3C}" type="slidenum">
              <a:rPr lang="en-US">
                <a:latin typeface="Arial" charset="0"/>
              </a:rPr>
              <a:pPr/>
              <a:t>45</a:t>
            </a:fld>
            <a:endParaRPr lang="en-US">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a:lstStyle/>
          <a:p>
            <a:pPr eaLnBrk="1" hangingPunct="1"/>
            <a:r>
              <a:rPr lang="en-US" smtClean="0"/>
              <a:t>Our three goals for the day kind of mirror the crosscutting ideas within the Science Standards.</a:t>
            </a:r>
          </a:p>
          <a:p>
            <a:pPr eaLnBrk="1" hangingPunct="1"/>
            <a:r>
              <a:rPr lang="en-US" smtClean="0"/>
              <a:t>If you think of the standards as our content or domain then we are going to</a:t>
            </a:r>
          </a:p>
          <a:p>
            <a:pPr eaLnBrk="1" hangingPunct="1">
              <a:buFontTx/>
              <a:buAutoNum type="arabicParenR"/>
            </a:pPr>
            <a:r>
              <a:rPr lang="en-US" smtClean="0"/>
              <a:t>Explore the various parts of the </a:t>
            </a:r>
            <a:r>
              <a:rPr lang="en-US" b="1" smtClean="0"/>
              <a:t>System</a:t>
            </a:r>
            <a:r>
              <a:rPr lang="en-US" smtClean="0"/>
              <a:t> (Standards) and how they work together</a:t>
            </a:r>
          </a:p>
          <a:p>
            <a:pPr eaLnBrk="1" hangingPunct="1">
              <a:buFontTx/>
              <a:buAutoNum type="arabicParenR"/>
            </a:pPr>
            <a:r>
              <a:rPr lang="en-US" smtClean="0"/>
              <a:t>Investigate or do some </a:t>
            </a:r>
            <a:r>
              <a:rPr lang="en-US" b="1" smtClean="0"/>
              <a:t>inquiry</a:t>
            </a:r>
            <a:r>
              <a:rPr lang="en-US" smtClean="0"/>
              <a:t> to understand the characteristics of the standards and how they work with instructional materials</a:t>
            </a:r>
          </a:p>
          <a:p>
            <a:pPr eaLnBrk="1" hangingPunct="1">
              <a:buFontTx/>
              <a:buAutoNum type="arabicParenR"/>
            </a:pPr>
            <a:r>
              <a:rPr lang="en-US" smtClean="0"/>
              <a:t>Apply your new understanding of the standards and how they work to your own context</a:t>
            </a:r>
          </a:p>
          <a:p>
            <a:pPr eaLnBrk="1" hangingPunct="1">
              <a:buFontTx/>
              <a:buAutoNum type="arabicParenR"/>
            </a:pPr>
            <a:r>
              <a:rPr lang="en-US" smtClean="0"/>
              <a:t>(2 or 3 min.)</a:t>
            </a:r>
          </a:p>
        </p:txBody>
      </p:sp>
      <p:sp>
        <p:nvSpPr>
          <p:cNvPr id="19460" name="Slide Number Placeholder 3"/>
          <p:cNvSpPr>
            <a:spLocks noGrp="1"/>
          </p:cNvSpPr>
          <p:nvPr>
            <p:ph type="sldNum" sz="quarter" idx="5"/>
          </p:nvPr>
        </p:nvSpPr>
        <p:spPr bwMode="auto">
          <a:noFill/>
          <a:ln>
            <a:miter lim="800000"/>
            <a:headEnd/>
            <a:tailEnd/>
          </a:ln>
        </p:spPr>
        <p:txBody>
          <a:bodyPr/>
          <a:lstStyle/>
          <a:p>
            <a:fld id="{38C94521-73CD-4A85-A810-016DD0F434F3}" type="slidenum">
              <a:rPr lang="en-US"/>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p:cNvSpPr>
            <a:spLocks noGrp="1" noRot="1" noChangeAspect="1"/>
          </p:cNvSpPr>
          <p:nvPr>
            <p:ph type="sldImg"/>
          </p:nvPr>
        </p:nvSpPr>
        <p:spPr bwMode="auto">
          <a:noFill/>
          <a:ln>
            <a:solidFill>
              <a:srgbClr val="000000"/>
            </a:solidFill>
            <a:miter lim="800000"/>
            <a:headEnd/>
            <a:tailEnd/>
          </a:ln>
        </p:spPr>
      </p:sp>
      <p:sp>
        <p:nvSpPr>
          <p:cNvPr id="206851" name="Rectangle 3"/>
          <p:cNvSpPr>
            <a:spLocks noGrp="1"/>
          </p:cNvSpPr>
          <p:nvPr>
            <p:ph type="body" idx="1"/>
          </p:nvPr>
        </p:nvSpPr>
        <p:spPr bwMode="auto">
          <a:noFill/>
        </p:spPr>
        <p:txBody>
          <a:bodyPr/>
          <a:lstStyle/>
          <a:p>
            <a:endParaRPr 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p:spPr>
      </p:sp>
      <p:sp>
        <p:nvSpPr>
          <p:cNvPr id="89091" name="Notes Placeholder 2"/>
          <p:cNvSpPr>
            <a:spLocks noGrp="1"/>
          </p:cNvSpPr>
          <p:nvPr>
            <p:ph type="body" idx="1"/>
          </p:nvPr>
        </p:nvSpPr>
        <p:spPr bwMode="auto">
          <a:noFill/>
        </p:spPr>
        <p:txBody>
          <a:bodyPr/>
          <a:lstStyle/>
          <a:p>
            <a:pPr eaLnBrk="1" hangingPunct="1"/>
            <a:endParaRPr lang="en-US" smtClean="0"/>
          </a:p>
        </p:txBody>
      </p:sp>
      <p:sp>
        <p:nvSpPr>
          <p:cNvPr id="89092" name="Slide Number Placeholder 3"/>
          <p:cNvSpPr>
            <a:spLocks noGrp="1"/>
          </p:cNvSpPr>
          <p:nvPr>
            <p:ph type="sldNum" sz="quarter" idx="5"/>
          </p:nvPr>
        </p:nvSpPr>
        <p:spPr bwMode="auto">
          <a:noFill/>
          <a:ln>
            <a:miter lim="800000"/>
            <a:headEnd/>
            <a:tailEnd/>
          </a:ln>
        </p:spPr>
        <p:txBody>
          <a:bodyPr/>
          <a:lstStyle/>
          <a:p>
            <a:fld id="{0BF9CDBF-3A94-40CE-ABA8-6E16769B2E9E}" type="slidenum">
              <a:rPr lang="en-US"/>
              <a:pPr/>
              <a:t>47</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Rot="1" noChangeAspect="1"/>
          </p:cNvSpPr>
          <p:nvPr>
            <p:ph type="sldImg"/>
          </p:nvPr>
        </p:nvSpPr>
        <p:spPr bwMode="auto">
          <a:noFill/>
          <a:ln>
            <a:solidFill>
              <a:srgbClr val="000000"/>
            </a:solidFill>
            <a:miter lim="800000"/>
            <a:headEnd/>
            <a:tailEnd/>
          </a:ln>
        </p:spPr>
      </p:sp>
      <p:sp>
        <p:nvSpPr>
          <p:cNvPr id="165891" name="Rectangle 3"/>
          <p:cNvSpPr>
            <a:spLocks noGrp="1"/>
          </p:cNvSpPr>
          <p:nvPr>
            <p:ph type="body" idx="1"/>
          </p:nvPr>
        </p:nvSpPr>
        <p:spPr bwMode="auto">
          <a:noFill/>
        </p:spPr>
        <p:txBody>
          <a:bodyPr/>
          <a:lstStyle/>
          <a:p>
            <a:r>
              <a:rPr lang="en-US" smtClean="0"/>
              <a:t>Remember the standards are not a checklist</a:t>
            </a:r>
          </a:p>
          <a:p>
            <a:endParaRPr 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Rot="1" noChangeAspect="1"/>
          </p:cNvSpPr>
          <p:nvPr>
            <p:ph type="sldImg"/>
          </p:nvPr>
        </p:nvSpPr>
        <p:spPr bwMode="auto">
          <a:noFill/>
          <a:ln>
            <a:solidFill>
              <a:srgbClr val="000000"/>
            </a:solidFill>
            <a:miter lim="800000"/>
            <a:headEnd/>
            <a:tailEnd/>
          </a:ln>
        </p:spPr>
      </p:sp>
      <p:sp>
        <p:nvSpPr>
          <p:cNvPr id="152579" name="Rectangle 3"/>
          <p:cNvSpPr>
            <a:spLocks noGrp="1"/>
          </p:cNvSpPr>
          <p:nvPr>
            <p:ph type="body" idx="1"/>
          </p:nvPr>
        </p:nvSpPr>
        <p:spPr bwMode="auto">
          <a:noFill/>
        </p:spPr>
        <p:txBody>
          <a:bodyPr/>
          <a:lstStyle/>
          <a:p>
            <a:r>
              <a:rPr lang="en-US" smtClean="0">
                <a:latin typeface="Times New Roman" pitchFamily="-64" charset="0"/>
              </a:rPr>
              <a:t>These standards also provide a starting point for a vision of science education that goes well beyond core standards. The Big Ideas in the science domains and crosscutting concepts and skills can serve as the base for an enriched science program at all levels in elementary and middle schools, and for the design of high school courses that address these and other concepts and abilities in innovative ways. </a:t>
            </a:r>
          </a:p>
          <a:p>
            <a:pPr>
              <a:spcAft>
                <a:spcPts val="500"/>
              </a:spcAft>
            </a:pPr>
            <a:endParaRPr lang="en-US" smtClean="0">
              <a:solidFill>
                <a:srgbClr val="000000"/>
              </a:solidFill>
              <a:latin typeface="Times New Roman" pitchFamily="-64" charset="0"/>
            </a:endParaRPr>
          </a:p>
          <a:p>
            <a:pPr>
              <a:spcAft>
                <a:spcPts val="500"/>
              </a:spcAft>
            </a:pPr>
            <a:r>
              <a:rPr lang="en-US" smtClean="0">
                <a:solidFill>
                  <a:srgbClr val="000000"/>
                </a:solidFill>
                <a:latin typeface="Times New Roman" pitchFamily="-64" charset="0"/>
              </a:rPr>
              <a:t>These science education standards provide a critical foundation, but much work remains to be done. </a:t>
            </a:r>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a:lstStyle/>
          <a:p>
            <a:pPr eaLnBrk="1" hangingPunct="1">
              <a:spcBef>
                <a:spcPct val="0"/>
              </a:spcBef>
            </a:pPr>
            <a:r>
              <a:rPr lang="en-US" b="1" smtClean="0"/>
              <a:t>Why science standards?</a:t>
            </a:r>
          </a:p>
          <a:p>
            <a:pPr eaLnBrk="1" hangingPunct="1">
              <a:spcBef>
                <a:spcPct val="0"/>
              </a:spcBef>
            </a:pPr>
            <a:r>
              <a:rPr lang="en-US" smtClean="0"/>
              <a:t>Briefly review the Legislative mandate regarding the revised standards. </a:t>
            </a:r>
          </a:p>
          <a:p>
            <a:pPr eaLnBrk="1" hangingPunct="1">
              <a:spcBef>
                <a:spcPct val="0"/>
              </a:spcBef>
            </a:pPr>
            <a:r>
              <a:rPr lang="en-US" smtClean="0"/>
              <a:t>The 2007 and 2008 state Legislature passed legislation that required the State Board of Education (SBE) to review the current science standards and issue recommendations for changes; and for the Office of Superintendent of Public Instruction (OSPI) to revise the standards based on the recommendations. The revised standards were developed by a group of experts from Washington state and across the nation between July and December 2008. </a:t>
            </a:r>
          </a:p>
          <a:p>
            <a:pPr eaLnBrk="1" hangingPunct="1">
              <a:spcBef>
                <a:spcPct val="0"/>
              </a:spcBef>
            </a:pPr>
            <a:endParaRPr lang="en-US" smtClean="0"/>
          </a:p>
          <a:p>
            <a:pPr eaLnBrk="1" hangingPunct="1">
              <a:spcBef>
                <a:spcPct val="0"/>
              </a:spcBef>
            </a:pPr>
            <a:r>
              <a:rPr lang="en-US" smtClean="0"/>
              <a:t>Teachers, curriculum specialists, national science experts, and OSPI leadership participated in this very collaborative and intensive process. Public input was gathered throughout the process and used to help guide the final document. </a:t>
            </a:r>
          </a:p>
          <a:p>
            <a:pPr eaLnBrk="1" hangingPunct="1">
              <a:spcBef>
                <a:spcPct val="0"/>
              </a:spcBef>
            </a:pPr>
            <a:endParaRPr lang="en-US" smtClean="0"/>
          </a:p>
        </p:txBody>
      </p:sp>
      <p:sp>
        <p:nvSpPr>
          <p:cNvPr id="23556" name="Slide Number Placeholder 3"/>
          <p:cNvSpPr>
            <a:spLocks noGrp="1"/>
          </p:cNvSpPr>
          <p:nvPr>
            <p:ph type="sldNum" sz="quarter" idx="5"/>
          </p:nvPr>
        </p:nvSpPr>
        <p:spPr bwMode="auto">
          <a:noFill/>
          <a:ln>
            <a:miter lim="800000"/>
            <a:headEnd/>
            <a:tailEnd/>
          </a:ln>
        </p:spPr>
        <p:txBody>
          <a:bodyPr/>
          <a:lstStyle/>
          <a:p>
            <a:fld id="{A218CDB5-565A-4C40-B42A-44E2C1C5F335}"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a:lstStyle/>
          <a:p>
            <a:r>
              <a:rPr lang="en-US" smtClean="0"/>
              <a:t>Elicit initial ideas about the purpose of standards.</a:t>
            </a:r>
          </a:p>
          <a:p>
            <a:endParaRPr lang="en-US" smtClean="0"/>
          </a:p>
          <a:p>
            <a:r>
              <a:rPr lang="en-US" smtClean="0"/>
              <a:t>Give a moment for individuals to collect their private thoughts then share briefly with an elbow partner at their table.   </a:t>
            </a:r>
          </a:p>
          <a:p>
            <a:r>
              <a:rPr lang="en-US" smtClean="0"/>
              <a:t>After a few minutes of sharing instruct  participants to read through the “purpose” statement page 1 on the standards documents.</a:t>
            </a:r>
          </a:p>
          <a:p>
            <a:endParaRPr lang="en-US" smtClean="0"/>
          </a:p>
          <a:p>
            <a:r>
              <a:rPr lang="en-US" smtClean="0"/>
              <a:t>Ask for any surprises in the purpose statements and any comments.</a:t>
            </a:r>
          </a:p>
          <a:p>
            <a:r>
              <a:rPr lang="en-US" smtClean="0"/>
              <a:t>Take a minute to point out the “standards are not” </a:t>
            </a:r>
          </a:p>
          <a:p>
            <a:endParaRPr lang="en-US" smtClean="0"/>
          </a:p>
          <a:p>
            <a:endParaRPr lang="en-US" smtClean="0"/>
          </a:p>
          <a:p>
            <a:r>
              <a:rPr lang="en-US" smtClean="0"/>
              <a:t>From the standards:</a:t>
            </a:r>
          </a:p>
          <a:p>
            <a:endParaRPr lang="en-US" smtClean="0"/>
          </a:p>
          <a:p>
            <a:pPr lvl="2"/>
            <a:r>
              <a:rPr lang="en-US" i="1" smtClean="0">
                <a:latin typeface="Times New Roman" pitchFamily="-64" charset="0"/>
                <a:ea typeface="ＭＳ Ｐゴシック" pitchFamily="-64" charset="-128"/>
              </a:rPr>
              <a:t>The standards do not prescribe teaching methods.</a:t>
            </a:r>
            <a:r>
              <a:rPr lang="en-US" smtClean="0">
                <a:latin typeface="Times New Roman" pitchFamily="-64" charset="0"/>
                <a:ea typeface="ＭＳ Ｐゴシック" pitchFamily="-64" charset="-128"/>
              </a:rPr>
              <a:t> The standards do not specify preferred teaching methods or materials. The purpose of the standards is solely to enable content alignment of curriculum, assessment, and instruction by clearly specifying what students are to understand and be able to do</a:t>
            </a:r>
            <a:r>
              <a:rPr lang="en-US" smtClean="0">
                <a:ea typeface="ＭＳ Ｐゴシック" pitchFamily="-64" charset="-128"/>
              </a:rPr>
              <a:t>—</a:t>
            </a:r>
            <a:r>
              <a:rPr lang="en-US" smtClean="0">
                <a:latin typeface="Times New Roman" pitchFamily="-64" charset="0"/>
                <a:ea typeface="ＭＳ Ｐゴシック" pitchFamily="-64" charset="-128"/>
              </a:rPr>
              <a:t>not to prescribe how teachers should help students learn.</a:t>
            </a:r>
          </a:p>
          <a:p>
            <a:pPr lvl="2"/>
            <a:endParaRPr lang="en-US" smtClean="0">
              <a:latin typeface="Times New Roman" pitchFamily="-64" charset="0"/>
              <a:ea typeface="ＭＳ Ｐゴシック" pitchFamily="-64" charset="-128"/>
            </a:endParaRPr>
          </a:p>
          <a:p>
            <a:pPr lvl="2"/>
            <a:r>
              <a:rPr lang="en-US" i="1" smtClean="0">
                <a:latin typeface="Times New Roman" pitchFamily="-64" charset="0"/>
                <a:ea typeface="ＭＳ Ｐゴシック" pitchFamily="-64" charset="-128"/>
              </a:rPr>
              <a:t>The standards are</a:t>
            </a:r>
            <a:r>
              <a:rPr lang="en-US" smtClean="0">
                <a:latin typeface="Times New Roman" pitchFamily="-64" charset="0"/>
                <a:ea typeface="ＭＳ Ｐゴシック" pitchFamily="-64" charset="-128"/>
              </a:rPr>
              <a:t> </a:t>
            </a:r>
            <a:r>
              <a:rPr lang="en-US" i="1" smtClean="0">
                <a:latin typeface="Times New Roman" pitchFamily="-64" charset="0"/>
                <a:ea typeface="ＭＳ Ｐゴシック" pitchFamily="-64" charset="-128"/>
              </a:rPr>
              <a:t>not</a:t>
            </a:r>
            <a:r>
              <a:rPr lang="en-US" smtClean="0">
                <a:latin typeface="Times New Roman" pitchFamily="-64" charset="0"/>
                <a:ea typeface="ＭＳ Ｐゴシック" pitchFamily="-64" charset="-128"/>
              </a:rPr>
              <a:t> </a:t>
            </a:r>
            <a:r>
              <a:rPr lang="en-US" i="1" smtClean="0">
                <a:latin typeface="Times New Roman" pitchFamily="-64" charset="0"/>
                <a:ea typeface="ＭＳ Ｐゴシック" pitchFamily="-64" charset="-128"/>
              </a:rPr>
              <a:t>the curriculum.</a:t>
            </a:r>
            <a:r>
              <a:rPr lang="en-US" smtClean="0">
                <a:latin typeface="Times New Roman" pitchFamily="-64" charset="0"/>
                <a:ea typeface="ＭＳ Ｐゴシック" pitchFamily="-64" charset="-128"/>
              </a:rPr>
              <a:t> The standards specify a core of conceptual knowledge and abilities that all students should achieve by the time they leave our classrooms. Many students will be able to go well beyond the basic content described in this document, which is recommended. Curriculum developers are encouraged to create science materials that are much richer in content and deeper in conceptual understanding than is specified on these pages.</a:t>
            </a:r>
          </a:p>
          <a:p>
            <a:pPr lvl="2"/>
            <a:endParaRPr lang="en-US" smtClean="0">
              <a:latin typeface="Times New Roman" pitchFamily="-64" charset="0"/>
              <a:ea typeface="ＭＳ Ｐゴシック" pitchFamily="-64" charset="-128"/>
            </a:endParaRPr>
          </a:p>
          <a:p>
            <a:pPr lvl="2"/>
            <a:r>
              <a:rPr lang="en-US" i="1" smtClean="0">
                <a:latin typeface="Times New Roman" pitchFamily="-64" charset="0"/>
                <a:ea typeface="ＭＳ Ｐゴシック" pitchFamily="-64" charset="-128"/>
              </a:rPr>
              <a:t>The standards are not test specifications</a:t>
            </a:r>
            <a:r>
              <a:rPr lang="en-US" smtClean="0">
                <a:latin typeface="Times New Roman" pitchFamily="-64" charset="0"/>
                <a:ea typeface="ＭＳ Ｐゴシック" pitchFamily="-64" charset="-128"/>
              </a:rPr>
              <a:t>. The standards describe what students should know and be able to do, and they constrain the content of statewide tests. But they do not specify how knowledge or abilities are to be assessed, either at the local or state levels. </a:t>
            </a:r>
          </a:p>
          <a:p>
            <a:pPr lvl="2"/>
            <a:endParaRPr lang="en-US" smtClean="0">
              <a:latin typeface="Times New Roman" pitchFamily="-64" charset="0"/>
              <a:ea typeface="ＭＳ Ｐゴシック" pitchFamily="-64" charset="-128"/>
            </a:endParaRPr>
          </a:p>
          <a:p>
            <a:pPr lvl="2"/>
            <a:r>
              <a:rPr lang="en-US" i="1" smtClean="0">
                <a:latin typeface="Times New Roman" pitchFamily="-64" charset="0"/>
                <a:ea typeface="ＭＳ Ｐゴシック" pitchFamily="-64" charset="-128"/>
              </a:rPr>
              <a:t>The standards are not a checklist.</a:t>
            </a:r>
            <a:r>
              <a:rPr lang="en-US" smtClean="0">
                <a:latin typeface="Times New Roman" pitchFamily="-64" charset="0"/>
                <a:ea typeface="ＭＳ Ｐゴシック" pitchFamily="-64" charset="-128"/>
              </a:rPr>
              <a:t> Aligning curriculum content and best instructional practice is not as simple as making sure topics in the curriculum match the standards. It is also necessary for teachers to assess whether or not their students are achieving standards, and to know how to teach effectively to all students. </a:t>
            </a:r>
          </a:p>
          <a:p>
            <a:endParaRPr lang="en-US" smtClean="0"/>
          </a:p>
        </p:txBody>
      </p:sp>
      <p:sp>
        <p:nvSpPr>
          <p:cNvPr id="25604" name="Slide Number Placeholder 3"/>
          <p:cNvSpPr>
            <a:spLocks noGrp="1"/>
          </p:cNvSpPr>
          <p:nvPr>
            <p:ph type="sldNum" sz="quarter" idx="5"/>
          </p:nvPr>
        </p:nvSpPr>
        <p:spPr bwMode="auto">
          <a:noFill/>
          <a:ln>
            <a:miter lim="800000"/>
            <a:headEnd/>
            <a:tailEnd/>
          </a:ln>
        </p:spPr>
        <p:txBody>
          <a:bodyPr/>
          <a:lstStyle/>
          <a:p>
            <a:fld id="{4707F9E9-F45F-4E45-A898-609B837BE853}" type="slidenum">
              <a:rPr lang="en-US"/>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a:lstStyle/>
          <a:p>
            <a:pPr eaLnBrk="1" hangingPunct="1">
              <a:spcBef>
                <a:spcPct val="0"/>
              </a:spcBef>
            </a:pPr>
            <a:r>
              <a:rPr lang="en-US" b="1" smtClean="0"/>
              <a:t>New symbol: </a:t>
            </a:r>
          </a:p>
          <a:p>
            <a:endParaRPr lang="en-US" b="1" smtClean="0"/>
          </a:p>
          <a:p>
            <a:r>
              <a:rPr lang="en-US" smtClean="0">
                <a:latin typeface="Times New Roman" pitchFamily="-64" charset="0"/>
              </a:rPr>
              <a:t>In the new standards, EALRs 1, 2, and 3 describe crosscutting concepts and abilities that characterize the nature and practice of science and technology, while EALR 4 describes what all students should know and be able to do in the domains of Life, Physical, and Earth and Space Science.</a:t>
            </a:r>
          </a:p>
          <a:p>
            <a:pPr eaLnBrk="1" hangingPunct="1">
              <a:spcBef>
                <a:spcPct val="0"/>
              </a:spcBef>
            </a:pPr>
            <a:endParaRPr lang="en-US" smtClean="0"/>
          </a:p>
          <a:p>
            <a:r>
              <a:rPr lang="en-US" smtClean="0">
                <a:latin typeface="Times New Roman" pitchFamily="-64" charset="0"/>
              </a:rPr>
              <a:t>At the center of the Washington State science symbol are the domains of Life, Physical, and Earth and Space Science. The other three EALRs</a:t>
            </a:r>
            <a:r>
              <a:rPr lang="en-US" smtClean="0"/>
              <a:t>—</a:t>
            </a:r>
            <a:r>
              <a:rPr lang="en-US" smtClean="0">
                <a:latin typeface="Times New Roman" pitchFamily="-64" charset="0"/>
              </a:rPr>
              <a:t>Systems, Inquiry, and Application</a:t>
            </a:r>
            <a:r>
              <a:rPr lang="en-US" smtClean="0"/>
              <a:t>—</a:t>
            </a:r>
            <a:r>
              <a:rPr lang="en-US" smtClean="0">
                <a:latin typeface="Times New Roman" pitchFamily="-64" charset="0"/>
              </a:rPr>
              <a:t>are equally essential. They help students understand the science domains, and are in turn further developed as students apply them in all fields of science. The symbol emphasizes that scientific inquiry, systems thinking, and the application of science and technology should not be learned in isolation but rather in conjunction with the science domains.</a:t>
            </a:r>
            <a:endParaRPr lang="en-US" smtClean="0"/>
          </a:p>
          <a:p>
            <a:pPr eaLnBrk="1" hangingPunct="1">
              <a:spcBef>
                <a:spcPct val="0"/>
              </a:spcBef>
            </a:pPr>
            <a:endParaRPr lang="en-US" smtClean="0"/>
          </a:p>
          <a:p>
            <a:pPr eaLnBrk="1" hangingPunct="1">
              <a:spcBef>
                <a:spcPct val="0"/>
              </a:spcBef>
            </a:pPr>
            <a:endParaRPr lang="en-US" smtClean="0"/>
          </a:p>
        </p:txBody>
      </p:sp>
      <p:sp>
        <p:nvSpPr>
          <p:cNvPr id="27652" name="Slide Number Placeholder 3"/>
          <p:cNvSpPr>
            <a:spLocks noGrp="1"/>
          </p:cNvSpPr>
          <p:nvPr>
            <p:ph type="sldNum" sz="quarter" idx="5"/>
          </p:nvPr>
        </p:nvSpPr>
        <p:spPr bwMode="auto">
          <a:noFill/>
          <a:ln>
            <a:miter lim="800000"/>
            <a:headEnd/>
            <a:tailEnd/>
          </a:ln>
        </p:spPr>
        <p:txBody>
          <a:bodyPr/>
          <a:lstStyle/>
          <a:p>
            <a:fld id="{3CD6AF01-47FE-4D5A-B096-E9BE89D47A3B}" type="slidenum">
              <a:rPr lang="en-US"/>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a:lstStyle/>
          <a:p>
            <a:pPr eaLnBrk="1" hangingPunct="1">
              <a:spcBef>
                <a:spcPct val="0"/>
              </a:spcBef>
            </a:pPr>
            <a:r>
              <a:rPr lang="en-US" b="1" dirty="0" smtClean="0"/>
              <a:t>Overview: </a:t>
            </a:r>
          </a:p>
          <a:p>
            <a:pPr eaLnBrk="1" hangingPunct="1">
              <a:spcBef>
                <a:spcPct val="0"/>
              </a:spcBef>
            </a:pPr>
            <a:r>
              <a:rPr lang="en-US" dirty="0" smtClean="0"/>
              <a:t>State that the group will now be focusing on goal 2 of understanding how the document is organized.</a:t>
            </a:r>
          </a:p>
          <a:p>
            <a:pPr eaLnBrk="1" hangingPunct="1">
              <a:spcBef>
                <a:spcPct val="0"/>
              </a:spcBef>
            </a:pPr>
            <a:r>
              <a:rPr lang="en-US" dirty="0" smtClean="0"/>
              <a:t>At your tables work through the overview document</a:t>
            </a:r>
          </a:p>
          <a:p>
            <a:pPr eaLnBrk="1" hangingPunct="1">
              <a:spcBef>
                <a:spcPct val="0"/>
              </a:spcBef>
            </a:pPr>
            <a:endParaRPr lang="en-US" dirty="0" smtClean="0"/>
          </a:p>
          <a:p>
            <a:pPr eaLnBrk="1" hangingPunct="1">
              <a:spcBef>
                <a:spcPct val="0"/>
              </a:spcBef>
            </a:pPr>
            <a:r>
              <a:rPr lang="en-US" dirty="0" smtClean="0"/>
              <a:t>The purpose of the overview is to become familiar with the STRUCTURE of the document so try at this time to avoid spending too much time on any of the any particular part of the standards.</a:t>
            </a:r>
          </a:p>
          <a:p>
            <a:pPr eaLnBrk="1" hangingPunct="1">
              <a:spcBef>
                <a:spcPct val="0"/>
              </a:spcBef>
            </a:pPr>
            <a:endParaRPr lang="en-US" dirty="0" smtClean="0"/>
          </a:p>
          <a:p>
            <a:pPr eaLnBrk="1" hangingPunct="1">
              <a:spcBef>
                <a:spcPct val="0"/>
              </a:spcBef>
            </a:pPr>
            <a:endParaRPr lang="en-US" dirty="0" smtClean="0"/>
          </a:p>
        </p:txBody>
      </p:sp>
      <p:sp>
        <p:nvSpPr>
          <p:cNvPr id="31748" name="Slide Number Placeholder 3"/>
          <p:cNvSpPr>
            <a:spLocks noGrp="1"/>
          </p:cNvSpPr>
          <p:nvPr>
            <p:ph type="sldNum" sz="quarter" idx="5"/>
          </p:nvPr>
        </p:nvSpPr>
        <p:spPr bwMode="auto">
          <a:noFill/>
          <a:ln>
            <a:miter lim="800000"/>
            <a:headEnd/>
            <a:tailEnd/>
          </a:ln>
        </p:spPr>
        <p:txBody>
          <a:bodyPr/>
          <a:lstStyle/>
          <a:p>
            <a:fld id="{6EF04F4E-7B4C-48BD-B7FD-484D81F8D639}" type="slidenum">
              <a:rPr lang="en-US"/>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25955" name="Rectangle 3"/>
          <p:cNvSpPr>
            <a:spLocks noGrp="1"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r>
              <a:rPr lang="en-US" smtClean="0"/>
              <a:t>Following steps 1-4 on the overview document, identify the big idea and highlight your document</a:t>
            </a:r>
          </a:p>
          <a:p>
            <a:endParaRPr lang="en-US" smtClean="0"/>
          </a:p>
          <a:p>
            <a:r>
              <a:rPr lang="en-US" smtClean="0">
                <a:latin typeface="Times New Roman" pitchFamily="-64" charset="0"/>
              </a:rPr>
              <a:t>The content in the science disciplines is organized by nine Big Ideas in the major domains of science</a:t>
            </a:r>
            <a:r>
              <a:rPr lang="en-US" smtClean="0"/>
              <a:t>—</a:t>
            </a:r>
            <a:r>
              <a:rPr lang="en-US" smtClean="0">
                <a:latin typeface="Times New Roman" pitchFamily="-64" charset="0"/>
              </a:rPr>
              <a:t>three in Life Science, three in Earth and Space Science, and three in Physical Science. Each </a:t>
            </a:r>
            <a:r>
              <a:rPr lang="en-US" smtClean="0"/>
              <a:t>“</a:t>
            </a:r>
            <a:r>
              <a:rPr lang="en-US" smtClean="0">
                <a:latin typeface="Times New Roman" pitchFamily="-64" charset="0"/>
              </a:rPr>
              <a:t>Big Idea</a:t>
            </a:r>
            <a:r>
              <a:rPr lang="en-US" smtClean="0"/>
              <a:t>”</a:t>
            </a:r>
            <a:r>
              <a:rPr lang="en-US" smtClean="0">
                <a:latin typeface="Times New Roman" pitchFamily="-64" charset="0"/>
              </a:rPr>
              <a:t> is a single important concept that begins in the early grades, and builds toward an adult-level understanding.</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2.xml"/><Relationship Id="rId1" Type="http://schemas.openxmlformats.org/officeDocument/2006/relationships/themeOverride" Target="../theme/themeOverride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tx1"/>
        </a:solidFill>
        <a:effectLst/>
      </p:bgPr>
    </p:bg>
    <p:spTree>
      <p:nvGrpSpPr>
        <p:cNvPr id="1" name=""/>
        <p:cNvGrpSpPr/>
        <p:nvPr/>
      </p:nvGrpSpPr>
      <p:grpSpPr>
        <a:xfrm>
          <a:off x="0" y="0"/>
          <a:ext cx="0" cy="0"/>
          <a:chOff x="0" y="0"/>
          <a:chExt cx="0" cy="0"/>
        </a:xfrm>
      </p:grpSpPr>
      <p:sp>
        <p:nvSpPr>
          <p:cNvPr id="4" name="Rectangle 3"/>
          <p:cNvSpPr/>
          <p:nvPr userDrawn="1"/>
        </p:nvSpPr>
        <p:spPr bwMode="ltGray">
          <a:xfrm>
            <a:off x="0" y="0"/>
            <a:ext cx="9144000" cy="143351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endParaRPr lang="en-US">
              <a:solidFill>
                <a:srgbClr val="FFFFFF"/>
              </a:solidFill>
              <a:ea typeface="ＭＳ Ｐゴシック" pitchFamily="-64" charset="-128"/>
            </a:endParaRPr>
          </a:p>
        </p:txBody>
      </p:sp>
      <p:sp>
        <p:nvSpPr>
          <p:cNvPr id="5" name="Rectangle 4"/>
          <p:cNvSpPr>
            <a:spLocks noChangeArrowheads="1"/>
          </p:cNvSpPr>
          <p:nvPr userDrawn="1"/>
        </p:nvSpPr>
        <p:spPr bwMode="invGray">
          <a:xfrm>
            <a:off x="0" y="1436688"/>
            <a:ext cx="9144000" cy="44450"/>
          </a:xfrm>
          <a:prstGeom prst="rect">
            <a:avLst/>
          </a:prstGeom>
          <a:solidFill>
            <a:srgbClr val="FFFFFF"/>
          </a:solidFill>
          <a:ln w="48000" cmpd="thickThin">
            <a:noFill/>
            <a:miter lim="800000"/>
            <a:headEnd/>
            <a:tailEnd/>
          </a:ln>
          <a:effectLst>
            <a:outerShdw blurRad="63500" dist="10160" dir="5400000" algn="tl" rotWithShape="0">
              <a:srgbClr val="000000">
                <a:alpha val="59999"/>
              </a:srgbClr>
            </a:outerShdw>
          </a:effectLst>
        </p:spPr>
        <p:txBody>
          <a:bodyPr anchor="ctr"/>
          <a:lstStyle/>
          <a:p>
            <a:pPr algn="ctr"/>
            <a:endParaRPr lang="en-US">
              <a:solidFill>
                <a:srgbClr val="FFFFFF"/>
              </a:solidFill>
              <a:latin typeface="Corbel" pitchFamily="-65" charset="0"/>
            </a:endParaRPr>
          </a:p>
        </p:txBody>
      </p:sp>
      <p:sp>
        <p:nvSpPr>
          <p:cNvPr id="2" name="Title 1"/>
          <p:cNvSpPr>
            <a:spLocks noGrp="1"/>
          </p:cNvSpPr>
          <p:nvPr>
            <p:ph type="ctrTitle"/>
          </p:nvPr>
        </p:nvSpPr>
        <p:spPr>
          <a:xfrm>
            <a:off x="685800" y="3355848"/>
            <a:ext cx="8077200" cy="1673352"/>
          </a:xfrm>
        </p:spPr>
        <p:txBody>
          <a:bodyPr tIns="0" bIns="0" anchor="t"/>
          <a:lstStyle>
            <a:lvl1pPr algn="l">
              <a:defRPr sz="4700" b="1"/>
            </a:lvl1pPr>
          </a:lstStyle>
          <a:p>
            <a:r>
              <a:rPr lang="en-US" smtClean="0"/>
              <a:t>Click to edit Master title style</a:t>
            </a:r>
            <a:endParaRPr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Date Placeholder 3"/>
          <p:cNvSpPr>
            <a:spLocks noGrp="1"/>
          </p:cNvSpPr>
          <p:nvPr>
            <p:ph type="dt" sz="half" idx="10"/>
          </p:nvPr>
        </p:nvSpPr>
        <p:spPr/>
        <p:txBody>
          <a:bodyPr/>
          <a:lstStyle>
            <a:lvl1pPr>
              <a:defRPr>
                <a:solidFill>
                  <a:srgbClr val="FFFFFF"/>
                </a:solidFill>
              </a:defRPr>
            </a:lvl1pPr>
          </a:lstStyle>
          <a:p>
            <a:fld id="{B693E055-FF93-461A-B6A5-610F1585823B}" type="datetime1">
              <a:rPr lang="en-US"/>
              <a:pPr/>
              <a:t>11/2/2010</a:t>
            </a:fld>
            <a:endParaRPr lang="en-US"/>
          </a:p>
        </p:txBody>
      </p:sp>
      <p:sp>
        <p:nvSpPr>
          <p:cNvPr id="7" name="Footer Placeholder 4"/>
          <p:cNvSpPr>
            <a:spLocks noGrp="1"/>
          </p:cNvSpPr>
          <p:nvPr>
            <p:ph type="ftr" sz="quarter" idx="11"/>
          </p:nvPr>
        </p:nvSpPr>
        <p:spPr/>
        <p:txBody>
          <a:bodyPr/>
          <a:lstStyle>
            <a:lvl1pPr>
              <a:defRPr>
                <a:solidFill>
                  <a:srgbClr val="FFFFFF"/>
                </a:solidFill>
              </a:defRPr>
            </a:lvl1pPr>
          </a:lstStyle>
          <a:p>
            <a:endParaRPr lang="en-US"/>
          </a:p>
        </p:txBody>
      </p:sp>
      <p:sp>
        <p:nvSpPr>
          <p:cNvPr id="8" name="Slide Number Placeholder 5"/>
          <p:cNvSpPr>
            <a:spLocks noGrp="1"/>
          </p:cNvSpPr>
          <p:nvPr>
            <p:ph type="sldNum" sz="quarter" idx="12"/>
          </p:nvPr>
        </p:nvSpPr>
        <p:spPr/>
        <p:txBody>
          <a:bodyPr/>
          <a:lstStyle>
            <a:lvl1pPr>
              <a:defRPr>
                <a:solidFill>
                  <a:srgbClr val="FFFFFF"/>
                </a:solidFill>
              </a:defRPr>
            </a:lvl1pPr>
          </a:lstStyle>
          <a:p>
            <a:fld id="{68B1E7BF-D73E-4009-A4BF-7C6743A5CC1E}" type="slidenum">
              <a:rPr lang="en-US"/>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2FB9D6B3-C4E7-466D-919D-6CD2ABD2051A}" type="datetime1">
              <a:rPr lang="en-US"/>
              <a:pPr/>
              <a:t>11/2/2010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FA92CB9-8676-4049-80D7-2051CC9201FE}"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477000"/>
            <a:ext cx="2133600" cy="274638"/>
          </a:xfrm>
        </p:spPr>
        <p:txBody>
          <a:bodyPr/>
          <a:lstStyle>
            <a:lvl1pPr>
              <a:defRPr/>
            </a:lvl1pPr>
          </a:lstStyle>
          <a:p>
            <a:fld id="{905A712E-87A0-40AE-BAF7-C6B09527E28D}" type="datetime1">
              <a:rPr lang="en-US"/>
              <a:pPr/>
              <a:t>11/2/2010</a:t>
            </a:fld>
            <a:endParaRPr lang="en-US"/>
          </a:p>
        </p:txBody>
      </p:sp>
      <p:sp>
        <p:nvSpPr>
          <p:cNvPr id="3" name="Footer Placeholder 2"/>
          <p:cNvSpPr>
            <a:spLocks noGrp="1"/>
          </p:cNvSpPr>
          <p:nvPr>
            <p:ph type="ftr" sz="quarter" idx="11"/>
          </p:nvPr>
        </p:nvSpPr>
        <p:spPr>
          <a:xfrm>
            <a:off x="2640013" y="6477000"/>
            <a:ext cx="5508625" cy="274638"/>
          </a:xfrm>
        </p:spPr>
        <p:txBody>
          <a:bodyPr/>
          <a:lstStyle>
            <a:lvl1pPr>
              <a:defRPr/>
            </a:lvl1pPr>
          </a:lstStyle>
          <a:p>
            <a:endParaRPr lang="en-US"/>
          </a:p>
        </p:txBody>
      </p:sp>
      <p:sp>
        <p:nvSpPr>
          <p:cNvPr id="4" name="Slide Number Placeholder 3"/>
          <p:cNvSpPr>
            <a:spLocks noGrp="1"/>
          </p:cNvSpPr>
          <p:nvPr>
            <p:ph type="sldNum" sz="quarter" idx="12"/>
          </p:nvPr>
        </p:nvSpPr>
        <p:spPr>
          <a:xfrm>
            <a:off x="8204200" y="6477000"/>
            <a:ext cx="733425" cy="274638"/>
          </a:xfrm>
        </p:spPr>
        <p:txBody>
          <a:bodyPr/>
          <a:lstStyle>
            <a:lvl1pPr>
              <a:defRPr/>
            </a:lvl1pPr>
          </a:lstStyle>
          <a:p>
            <a:fld id="{984FBDB8-4287-4550-B3B2-7377764BC418}"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cSld name="Title Slide">
    <p:bg>
      <p:bgPr>
        <a:solidFill>
          <a:schemeClr val="tx1"/>
        </a:solidFill>
        <a:effectLst/>
      </p:bgPr>
    </p:bg>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3" cstate="print"/>
          <a:srcRect b="13635"/>
          <a:stretch>
            <a:fillRect/>
          </a:stretch>
        </p:blipFill>
        <p:spPr bwMode="auto">
          <a:xfrm>
            <a:off x="457200" y="6248400"/>
            <a:ext cx="2286000" cy="533400"/>
          </a:xfrm>
          <a:prstGeom prst="rect">
            <a:avLst/>
          </a:prstGeom>
          <a:noFill/>
          <a:ln w="9525">
            <a:noFill/>
            <a:miter lim="800000"/>
            <a:headEnd/>
            <a:tailEnd/>
          </a:ln>
        </p:spPr>
      </p:pic>
      <p:sp>
        <p:nvSpPr>
          <p:cNvPr id="5" name="Rectangle 4"/>
          <p:cNvSpPr/>
          <p:nvPr userDrawn="1"/>
        </p:nvSpPr>
        <p:spPr bwMode="ltGray">
          <a:xfrm>
            <a:off x="0" y="0"/>
            <a:ext cx="9144000" cy="143351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endParaRPr lang="en-US" smtClean="0">
              <a:solidFill>
                <a:srgbClr val="FFFFFF"/>
              </a:solidFill>
              <a:ea typeface="ＭＳ Ｐゴシック" pitchFamily="-64" charset="-128"/>
            </a:endParaRPr>
          </a:p>
        </p:txBody>
      </p:sp>
      <p:sp>
        <p:nvSpPr>
          <p:cNvPr id="6" name="Rectangle 5"/>
          <p:cNvSpPr>
            <a:spLocks noChangeArrowheads="1"/>
          </p:cNvSpPr>
          <p:nvPr userDrawn="1"/>
        </p:nvSpPr>
        <p:spPr bwMode="invGray">
          <a:xfrm>
            <a:off x="0" y="1436688"/>
            <a:ext cx="9144000" cy="44450"/>
          </a:xfrm>
          <a:prstGeom prst="rect">
            <a:avLst/>
          </a:prstGeom>
          <a:solidFill>
            <a:srgbClr val="FFFFFF"/>
          </a:solidFill>
          <a:ln w="48000" cmpd="thickThin">
            <a:noFill/>
            <a:miter lim="800000"/>
            <a:headEnd/>
            <a:tailEnd/>
          </a:ln>
          <a:effectLst>
            <a:outerShdw blurRad="63500" dist="10160" dir="5400000" algn="tl" rotWithShape="0">
              <a:srgbClr val="000000">
                <a:alpha val="59999"/>
              </a:srgbClr>
            </a:outerShdw>
          </a:effectLst>
        </p:spPr>
        <p:txBody>
          <a:bodyPr anchor="ctr"/>
          <a:lstStyle/>
          <a:p>
            <a:pPr algn="ctr"/>
            <a:endParaRPr lang="en-US" smtClean="0">
              <a:solidFill>
                <a:srgbClr val="FFFFFF"/>
              </a:solidFill>
              <a:latin typeface="Corbel" pitchFamily="-65" charset="0"/>
            </a:endParaRPr>
          </a:p>
        </p:txBody>
      </p:sp>
      <p:sp>
        <p:nvSpPr>
          <p:cNvPr id="2" name="Title 1"/>
          <p:cNvSpPr>
            <a:spLocks noGrp="1"/>
          </p:cNvSpPr>
          <p:nvPr>
            <p:ph type="ctrTitle"/>
          </p:nvPr>
        </p:nvSpPr>
        <p:spPr>
          <a:xfrm>
            <a:off x="685800" y="3355848"/>
            <a:ext cx="8077200" cy="1673352"/>
          </a:xfrm>
        </p:spPr>
        <p:txBody>
          <a:bodyPr tIns="0" bIns="0" anchor="t"/>
          <a:lstStyle>
            <a:lvl1pPr algn="l">
              <a:defRPr sz="4700" b="1"/>
            </a:lvl1pPr>
          </a:lstStyle>
          <a:p>
            <a:r>
              <a:rPr lang="en-US" smtClean="0"/>
              <a:t>Click to edit Master title style</a:t>
            </a:r>
            <a:endParaRPr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7" name="Date Placeholder 3"/>
          <p:cNvSpPr>
            <a:spLocks noGrp="1"/>
          </p:cNvSpPr>
          <p:nvPr>
            <p:ph type="dt" sz="half" idx="10"/>
          </p:nvPr>
        </p:nvSpPr>
        <p:spPr/>
        <p:txBody>
          <a:bodyPr/>
          <a:lstStyle>
            <a:lvl1pPr>
              <a:defRPr>
                <a:solidFill>
                  <a:srgbClr val="FFFFFF"/>
                </a:solidFill>
              </a:defRPr>
            </a:lvl1pPr>
          </a:lstStyle>
          <a:p>
            <a:fld id="{2B5B3141-D885-498A-9B11-9D92702689EE}" type="datetime1">
              <a:rPr lang="en-US"/>
              <a:pPr/>
              <a:t>11/2/2010</a:t>
            </a:fld>
            <a:endParaRPr lang="en-US"/>
          </a:p>
        </p:txBody>
      </p:sp>
      <p:sp>
        <p:nvSpPr>
          <p:cNvPr id="8" name="Footer Placeholder 4"/>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5"/>
          <p:cNvSpPr>
            <a:spLocks noGrp="1"/>
          </p:cNvSpPr>
          <p:nvPr>
            <p:ph type="sldNum" sz="quarter" idx="12"/>
          </p:nvPr>
        </p:nvSpPr>
        <p:spPr/>
        <p:txBody>
          <a:bodyPr/>
          <a:lstStyle>
            <a:lvl1pPr>
              <a:defRPr>
                <a:solidFill>
                  <a:srgbClr val="FFFFFF"/>
                </a:solidFill>
              </a:defRPr>
            </a:lvl1pPr>
          </a:lstStyle>
          <a:p>
            <a:fld id="{E6CF85D0-27B2-4FE5-9154-9A8E669CFAF7}" type="slidenum">
              <a:rPr lang="en-US"/>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4A20AE25-F553-43D2-BD0A-5C7E1EFC1EE5}" type="datetime1">
              <a:rPr lang="en-US"/>
              <a:pPr/>
              <a:t>11/2/2010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4D4157A-EA0F-4D5A-ABED-3650ED85ED7A}"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4" name="Rectangle 3"/>
          <p:cNvSpPr/>
          <p:nvPr/>
        </p:nvSpPr>
        <p:spPr bwMode="ltGray">
          <a:xfrm>
            <a:off x="0" y="0"/>
            <a:ext cx="9144000" cy="14478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endParaRPr lang="en-US">
              <a:solidFill>
                <a:srgbClr val="FFFFFF"/>
              </a:solidFill>
              <a:ea typeface="ＭＳ Ｐゴシック" pitchFamily="-64" charset="-128"/>
            </a:endParaRPr>
          </a:p>
        </p:txBody>
      </p:sp>
      <p:sp>
        <p:nvSpPr>
          <p:cNvPr id="5" name="Rectangle 4"/>
          <p:cNvSpPr>
            <a:spLocks noChangeArrowheads="1"/>
          </p:cNvSpPr>
          <p:nvPr/>
        </p:nvSpPr>
        <p:spPr bwMode="invGray">
          <a:xfrm>
            <a:off x="0" y="1447800"/>
            <a:ext cx="9144000" cy="46038"/>
          </a:xfrm>
          <a:prstGeom prst="rect">
            <a:avLst/>
          </a:prstGeom>
          <a:solidFill>
            <a:srgbClr val="FFFFFF"/>
          </a:solidFill>
          <a:ln w="48000" cmpd="thickThin">
            <a:noFill/>
            <a:miter lim="800000"/>
            <a:headEnd/>
            <a:tailEnd/>
          </a:ln>
          <a:effectLst>
            <a:outerShdw blurRad="63500" dist="10160" dir="5400000" algn="tl" rotWithShape="0">
              <a:srgbClr val="000000">
                <a:alpha val="59999"/>
              </a:srgbClr>
            </a:outerShdw>
          </a:effectLst>
        </p:spPr>
        <p:txBody>
          <a:bodyPr anchor="ctr"/>
          <a:lstStyle/>
          <a:p>
            <a:pPr algn="ctr"/>
            <a:endParaRPr lang="en-US">
              <a:solidFill>
                <a:srgbClr val="FFFFFF"/>
              </a:solidFill>
              <a:latin typeface="Corbel" pitchFamily="-65" charset="0"/>
            </a:endParaRPr>
          </a:p>
        </p:txBody>
      </p:sp>
      <p:sp>
        <p:nvSpPr>
          <p:cNvPr id="2" name="Title 1"/>
          <p:cNvSpPr>
            <a:spLocks noGrp="1"/>
          </p:cNvSpPr>
          <p:nvPr>
            <p:ph type="title"/>
          </p:nvPr>
        </p:nvSpPr>
        <p:spPr>
          <a:xfrm>
            <a:off x="749808" y="118872"/>
            <a:ext cx="8013192" cy="1636776"/>
          </a:xfrm>
        </p:spPr>
        <p:txBody>
          <a:bodyPr tIns="0" rIns="91440" bIns="0" anchor="b"/>
          <a:lstStyle>
            <a:lvl1pPr algn="l">
              <a:defRPr sz="4700" b="1" cap="none" baseline="0"/>
            </a:lvl1pPr>
          </a:lstStyle>
          <a:p>
            <a:r>
              <a:rPr lang="en-US" smtClean="0"/>
              <a:t>Click to edit Master title style</a:t>
            </a:r>
            <a:endParaRPr lang="en-US"/>
          </a:p>
        </p:txBody>
      </p:sp>
      <p:sp>
        <p:nvSpPr>
          <p:cNvPr id="3" name="Text Placeholder 2"/>
          <p:cNvSpPr>
            <a:spLocks noGrp="1"/>
          </p:cNvSpPr>
          <p:nvPr>
            <p:ph type="body" idx="1"/>
          </p:nvPr>
        </p:nvSpPr>
        <p:spPr>
          <a:xfrm>
            <a:off x="740664" y="1828800"/>
            <a:ext cx="8022336" cy="685800"/>
          </a:xfrm>
        </p:spPr>
        <p:txBody>
          <a:bodyPr lIns="146304" tIns="0" rIns="45720" bIns="0"/>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solidFill>
                  <a:srgbClr val="FFFFFF"/>
                </a:solidFill>
              </a:defRPr>
            </a:lvl1pPr>
          </a:lstStyle>
          <a:p>
            <a:fld id="{663D6D56-4D44-4849-9C53-1988D43F1A8C}" type="datetime1">
              <a:rPr lang="en-US"/>
              <a:pPr/>
              <a:t>11/2/2010</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B77AB067-2154-4731-8FDC-792B2D570076}" type="datetime1">
              <a:rPr lang="en-US"/>
              <a:pPr/>
              <a:t>11/2/2010</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F8A58387-7CAD-40D2-A080-4AE286327B6F}"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5A75005E-E0F2-4A66-BCFF-D62DE8E11BB8}" type="datetime1">
              <a:rPr lang="en-US"/>
              <a:pPr/>
              <a:t>11/2/2010</a:t>
            </a:fld>
            <a:endParaRPr lang="en-US"/>
          </a:p>
        </p:txBody>
      </p:sp>
      <p:sp>
        <p:nvSpPr>
          <p:cNvPr id="8" name="Footer Placeholder 4"/>
          <p:cNvSpPr>
            <a:spLocks noGrp="1"/>
          </p:cNvSpPr>
          <p:nvPr>
            <p:ph type="ftr" sz="quarter" idx="11"/>
          </p:nvPr>
        </p:nvSpPr>
        <p:spPr/>
        <p:txBody>
          <a:bodyPr/>
          <a:lstStyle>
            <a:lvl1pPr>
              <a:defRPr/>
            </a:lvl1pPr>
          </a:lstStyle>
          <a:p>
            <a:endParaRPr lang="en-US"/>
          </a:p>
        </p:txBody>
      </p:sp>
      <p:sp>
        <p:nvSpPr>
          <p:cNvPr id="9" name="Slide Number Placeholder 5"/>
          <p:cNvSpPr>
            <a:spLocks noGrp="1"/>
          </p:cNvSpPr>
          <p:nvPr>
            <p:ph type="sldNum" sz="quarter" idx="12"/>
          </p:nvPr>
        </p:nvSpPr>
        <p:spPr/>
        <p:txBody>
          <a:bodyPr/>
          <a:lstStyle>
            <a:lvl1pPr>
              <a:defRPr/>
            </a:lvl1pPr>
          </a:lstStyle>
          <a:p>
            <a:fld id="{EA4E673F-C887-4304-8658-DE287E5E85DB}"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8687551A-9CA9-4699-887C-24638A62FFDE}" type="datetime1">
              <a:rPr lang="en-US"/>
              <a:pPr/>
              <a:t>11/2/2010</a:t>
            </a:fld>
            <a:endParaRPr lang="en-US"/>
          </a:p>
        </p:txBody>
      </p:sp>
      <p:sp>
        <p:nvSpPr>
          <p:cNvPr id="4" name="Footer Placeholder 4"/>
          <p:cNvSpPr>
            <a:spLocks noGrp="1"/>
          </p:cNvSpPr>
          <p:nvPr>
            <p:ph type="ftr" sz="quarter" idx="11"/>
          </p:nvPr>
        </p:nvSpPr>
        <p:spPr/>
        <p:txBody>
          <a:bodyPr/>
          <a:lstStyle>
            <a:lvl1pPr>
              <a:defRPr/>
            </a:lvl1pPr>
          </a:lstStyle>
          <a:p>
            <a:endParaRPr lang="en-US"/>
          </a:p>
        </p:txBody>
      </p:sp>
      <p:sp>
        <p:nvSpPr>
          <p:cNvPr id="5" name="Slide Number Placeholder 5"/>
          <p:cNvSpPr>
            <a:spLocks noGrp="1"/>
          </p:cNvSpPr>
          <p:nvPr>
            <p:ph type="sldNum" sz="quarter" idx="12"/>
          </p:nvPr>
        </p:nvSpPr>
        <p:spPr/>
        <p:txBody>
          <a:bodyPr/>
          <a:lstStyle>
            <a:lvl1pPr>
              <a:defRPr/>
            </a:lvl1pPr>
          </a:lstStyle>
          <a:p>
            <a:fld id="{569C7565-03D5-4CD7-BD36-AE5682F25FF4}"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64A0C436-630B-4033-8456-AFAC02B2B11A}" type="datetime1">
              <a:rPr lang="en-US"/>
              <a:pPr/>
              <a:t>11/2/2010</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9604EB4C-66E7-4020-8351-9A234A7524ED}"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E7FD4338-2C6B-4E96-A443-26F1AFC1895A}" type="datetime1">
              <a:rPr lang="en-US"/>
              <a:pPr/>
              <a:t>11/2/2010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E465F77-081A-4CA3-9E52-E91DDF4ADB72}"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477000"/>
            <a:ext cx="2133600" cy="274638"/>
          </a:xfrm>
        </p:spPr>
        <p:txBody>
          <a:bodyPr/>
          <a:lstStyle>
            <a:lvl1pPr>
              <a:defRPr/>
            </a:lvl1pPr>
          </a:lstStyle>
          <a:p>
            <a:fld id="{6B684C3B-A769-43D9-9EE0-C5B755B1FE52}" type="datetime1">
              <a:rPr lang="en-US"/>
              <a:pPr/>
              <a:t>11/2/2010</a:t>
            </a:fld>
            <a:endParaRPr lang="en-US"/>
          </a:p>
        </p:txBody>
      </p:sp>
      <p:sp>
        <p:nvSpPr>
          <p:cNvPr id="3" name="Footer Placeholder 2"/>
          <p:cNvSpPr>
            <a:spLocks noGrp="1"/>
          </p:cNvSpPr>
          <p:nvPr>
            <p:ph type="ftr" sz="quarter" idx="11"/>
          </p:nvPr>
        </p:nvSpPr>
        <p:spPr>
          <a:xfrm>
            <a:off x="2640013" y="6477000"/>
            <a:ext cx="5508625" cy="274638"/>
          </a:xfrm>
        </p:spPr>
        <p:txBody>
          <a:bodyPr/>
          <a:lstStyle>
            <a:lvl1pPr>
              <a:defRPr/>
            </a:lvl1pPr>
          </a:lstStyle>
          <a:p>
            <a:endParaRPr lang="en-US"/>
          </a:p>
        </p:txBody>
      </p:sp>
      <p:sp>
        <p:nvSpPr>
          <p:cNvPr id="4" name="Slide Number Placeholder 3"/>
          <p:cNvSpPr>
            <a:spLocks noGrp="1"/>
          </p:cNvSpPr>
          <p:nvPr>
            <p:ph type="sldNum" sz="quarter" idx="12"/>
          </p:nvPr>
        </p:nvSpPr>
        <p:spPr>
          <a:xfrm>
            <a:off x="8204200" y="6477000"/>
            <a:ext cx="733425" cy="274638"/>
          </a:xfrm>
        </p:spPr>
        <p:txBody>
          <a:bodyPr/>
          <a:lstStyle>
            <a:lvl1pPr>
              <a:defRPr/>
            </a:lvl1pPr>
          </a:lstStyle>
          <a:p>
            <a:fld id="{8255EA84-D48C-4A02-A32D-7952B9C3C6E0}"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a:spLocks noChangeArrowheads="1"/>
          </p:cNvSpPr>
          <p:nvPr/>
        </p:nvSpPr>
        <p:spPr bwMode="invGray">
          <a:xfrm>
            <a:off x="0" y="1436688"/>
            <a:ext cx="9144000" cy="44450"/>
          </a:xfrm>
          <a:prstGeom prst="rect">
            <a:avLst/>
          </a:prstGeom>
          <a:solidFill>
            <a:srgbClr val="FFFFFF"/>
          </a:solidFill>
          <a:ln w="48000" cmpd="thickThin">
            <a:noFill/>
            <a:miter lim="800000"/>
            <a:headEnd/>
            <a:tailEnd/>
          </a:ln>
          <a:effectLst>
            <a:outerShdw blurRad="63500" dist="10160" dir="5400000" algn="tl" rotWithShape="0">
              <a:srgbClr val="000000">
                <a:alpha val="59999"/>
              </a:srgbClr>
            </a:outerShdw>
          </a:effectLst>
        </p:spPr>
        <p:txBody>
          <a:bodyPr anchor="ctr"/>
          <a:lstStyle/>
          <a:p>
            <a:pPr algn="ctr"/>
            <a:endParaRPr lang="en-US">
              <a:solidFill>
                <a:srgbClr val="FFFFFF"/>
              </a:solidFill>
              <a:latin typeface="Corbel" pitchFamily="-65" charset="0"/>
            </a:endParaRPr>
          </a:p>
        </p:txBody>
      </p:sp>
      <p:sp>
        <p:nvSpPr>
          <p:cNvPr id="7" name="Rectangle 6"/>
          <p:cNvSpPr/>
          <p:nvPr/>
        </p:nvSpPr>
        <p:spPr bwMode="ltGray">
          <a:xfrm>
            <a:off x="0" y="0"/>
            <a:ext cx="9144000" cy="143351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endParaRPr lang="en-US">
              <a:solidFill>
                <a:srgbClr val="FFFFFF"/>
              </a:solidFill>
              <a:ea typeface="ＭＳ Ｐゴシック" pitchFamily="-64" charset="-128"/>
            </a:endParaRPr>
          </a:p>
        </p:txBody>
      </p:sp>
      <p:sp>
        <p:nvSpPr>
          <p:cNvPr id="1028" name="Title Placeholder 1"/>
          <p:cNvSpPr>
            <a:spLocks noGrp="1"/>
          </p:cNvSpPr>
          <p:nvPr>
            <p:ph type="title"/>
          </p:nvPr>
        </p:nvSpPr>
        <p:spPr bwMode="auto">
          <a:xfrm>
            <a:off x="457200" y="152400"/>
            <a:ext cx="8229600" cy="1250950"/>
          </a:xfrm>
          <a:prstGeom prst="rect">
            <a:avLst/>
          </a:prstGeom>
          <a:noFill/>
          <a:ln w="9525">
            <a:noFill/>
            <a:miter lim="800000"/>
            <a:headEnd/>
            <a:tailEnd/>
          </a:ln>
        </p:spPr>
        <p:txBody>
          <a:bodyPr vert="horz" wrap="square" lIns="91440" tIns="45720" rIns="45720" bIns="45720" numCol="1" anchor="ctr" anchorCtr="0" compatLnSpc="1">
            <a:prstTxWarp prst="textNoShape">
              <a:avLst/>
            </a:prstTxWarp>
          </a:bodyPr>
          <a:lstStyle/>
          <a:p>
            <a:pPr lvl="0"/>
            <a:r>
              <a:rPr lang="en-US" smtClean="0"/>
              <a:t>Click to edit Master title style</a:t>
            </a:r>
          </a:p>
        </p:txBody>
      </p:sp>
      <p:sp>
        <p:nvSpPr>
          <p:cNvPr id="1029" name="Text Placeholder 2"/>
          <p:cNvSpPr>
            <a:spLocks noGrp="1"/>
          </p:cNvSpPr>
          <p:nvPr>
            <p:ph type="body" idx="1"/>
          </p:nvPr>
        </p:nvSpPr>
        <p:spPr bwMode="auto">
          <a:xfrm>
            <a:off x="304800" y="1600200"/>
            <a:ext cx="8229600" cy="4625975"/>
          </a:xfrm>
          <a:prstGeom prst="rect">
            <a:avLst/>
          </a:prstGeom>
          <a:noFill/>
          <a:ln w="9525">
            <a:noFill/>
            <a:miter lim="800000"/>
            <a:headEnd/>
            <a:tailEnd/>
          </a:ln>
        </p:spPr>
        <p:txBody>
          <a:bodyPr vert="horz" wrap="square" lIns="54864" tIns="9144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477000"/>
            <a:ext cx="2133600" cy="274638"/>
          </a:xfrm>
          <a:prstGeom prst="rect">
            <a:avLst/>
          </a:prstGeom>
        </p:spPr>
        <p:txBody>
          <a:bodyPr vert="horz" wrap="square" lIns="109728" tIns="45720" rIns="45720" bIns="0" numCol="1" anchor="b" anchorCtr="0" compatLnSpc="1">
            <a:prstTxWarp prst="textNoShape">
              <a:avLst/>
            </a:prstTxWarp>
          </a:bodyPr>
          <a:lstStyle>
            <a:lvl1pPr>
              <a:defRPr sz="1200">
                <a:solidFill>
                  <a:srgbClr val="3F3F3F"/>
                </a:solidFill>
                <a:latin typeface="Corbel" pitchFamily="-65" charset="0"/>
              </a:defRPr>
            </a:lvl1pPr>
          </a:lstStyle>
          <a:p>
            <a:fld id="{FE7C0451-35B8-49D1-B77C-0C4D222F39C8}" type="datetime1">
              <a:rPr lang="en-US"/>
              <a:pPr/>
              <a:t>11/2/2010</a:t>
            </a:fld>
            <a:endParaRPr lang="en-US"/>
          </a:p>
        </p:txBody>
      </p:sp>
      <p:sp>
        <p:nvSpPr>
          <p:cNvPr id="5" name="Footer Placeholder 4"/>
          <p:cNvSpPr>
            <a:spLocks noGrp="1"/>
          </p:cNvSpPr>
          <p:nvPr>
            <p:ph type="ftr" sz="quarter" idx="3"/>
          </p:nvPr>
        </p:nvSpPr>
        <p:spPr>
          <a:xfrm>
            <a:off x="2640013" y="6477000"/>
            <a:ext cx="5508625" cy="274638"/>
          </a:xfrm>
          <a:prstGeom prst="rect">
            <a:avLst/>
          </a:prstGeom>
        </p:spPr>
        <p:txBody>
          <a:bodyPr vert="horz" wrap="square" lIns="45720" tIns="45720" rIns="45720" bIns="0" numCol="1" anchor="b" anchorCtr="0" compatLnSpc="1">
            <a:prstTxWarp prst="textNoShape">
              <a:avLst/>
            </a:prstTxWarp>
          </a:bodyPr>
          <a:lstStyle>
            <a:lvl1pPr>
              <a:defRPr sz="1200">
                <a:solidFill>
                  <a:srgbClr val="3F3F3F"/>
                </a:solidFill>
                <a:latin typeface="Corbel" pitchFamily="-65" charset="0"/>
              </a:defRPr>
            </a:lvl1pPr>
          </a:lstStyle>
          <a:p>
            <a:endParaRPr lang="en-US"/>
          </a:p>
        </p:txBody>
      </p:sp>
      <p:sp>
        <p:nvSpPr>
          <p:cNvPr id="6" name="Slide Number Placeholder 5"/>
          <p:cNvSpPr>
            <a:spLocks noGrp="1"/>
          </p:cNvSpPr>
          <p:nvPr>
            <p:ph type="sldNum" sz="quarter" idx="4"/>
          </p:nvPr>
        </p:nvSpPr>
        <p:spPr>
          <a:xfrm>
            <a:off x="8204200" y="6477000"/>
            <a:ext cx="733425" cy="274638"/>
          </a:xfrm>
          <a:prstGeom prst="rect">
            <a:avLst/>
          </a:prstGeom>
        </p:spPr>
        <p:txBody>
          <a:bodyPr vert="horz" wrap="square" lIns="91440" tIns="45720" rIns="91440" bIns="0" numCol="1" anchor="b" anchorCtr="0" compatLnSpc="1">
            <a:prstTxWarp prst="textNoShape">
              <a:avLst/>
            </a:prstTxWarp>
          </a:bodyPr>
          <a:lstStyle>
            <a:lvl1pPr algn="r">
              <a:defRPr sz="1200">
                <a:solidFill>
                  <a:srgbClr val="3F3F3F"/>
                </a:solidFill>
                <a:latin typeface="Corbel" pitchFamily="-65" charset="0"/>
              </a:defRPr>
            </a:lvl1pPr>
          </a:lstStyle>
          <a:p>
            <a:fld id="{89680E57-F85F-40F9-BDF4-533FCC5C0919}"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27" r:id="rId1"/>
    <p:sldLayoutId id="2147483725" r:id="rId2"/>
    <p:sldLayoutId id="2147483728" r:id="rId3"/>
    <p:sldLayoutId id="2147483724" r:id="rId4"/>
    <p:sldLayoutId id="2147483723" r:id="rId5"/>
    <p:sldLayoutId id="2147483722" r:id="rId6"/>
    <p:sldLayoutId id="2147483729" r:id="rId7"/>
    <p:sldLayoutId id="2147483721" r:id="rId8"/>
    <p:sldLayoutId id="2147483726" r:id="rId9"/>
  </p:sldLayoutIdLst>
  <p:txStyles>
    <p:titleStyle>
      <a:lvl1pPr algn="l" rtl="0" eaLnBrk="0" fontAlgn="base" hangingPunct="0">
        <a:spcBef>
          <a:spcPct val="0"/>
        </a:spcBef>
        <a:spcAft>
          <a:spcPct val="0"/>
        </a:spcAft>
        <a:defRPr sz="4500" b="1" kern="1200">
          <a:solidFill>
            <a:srgbClr val="FFC800"/>
          </a:solidFill>
          <a:latin typeface="+mj-lt"/>
          <a:ea typeface="ＭＳ Ｐゴシック" pitchFamily="-64" charset="-128"/>
          <a:cs typeface="+mj-cs"/>
        </a:defRPr>
      </a:lvl1pPr>
      <a:lvl2pPr algn="l" rtl="0" eaLnBrk="0" fontAlgn="base" hangingPunct="0">
        <a:spcBef>
          <a:spcPct val="0"/>
        </a:spcBef>
        <a:spcAft>
          <a:spcPct val="0"/>
        </a:spcAft>
        <a:defRPr sz="4500" b="1">
          <a:solidFill>
            <a:srgbClr val="FFC800"/>
          </a:solidFill>
          <a:latin typeface="Corbel" pitchFamily="34" charset="0"/>
          <a:ea typeface="ＭＳ Ｐゴシック" pitchFamily="-64" charset="-128"/>
        </a:defRPr>
      </a:lvl2pPr>
      <a:lvl3pPr algn="l" rtl="0" eaLnBrk="0" fontAlgn="base" hangingPunct="0">
        <a:spcBef>
          <a:spcPct val="0"/>
        </a:spcBef>
        <a:spcAft>
          <a:spcPct val="0"/>
        </a:spcAft>
        <a:defRPr sz="4500" b="1">
          <a:solidFill>
            <a:srgbClr val="FFC800"/>
          </a:solidFill>
          <a:latin typeface="Corbel" pitchFamily="34" charset="0"/>
          <a:ea typeface="ＭＳ Ｐゴシック" pitchFamily="-64" charset="-128"/>
        </a:defRPr>
      </a:lvl3pPr>
      <a:lvl4pPr algn="l" rtl="0" eaLnBrk="0" fontAlgn="base" hangingPunct="0">
        <a:spcBef>
          <a:spcPct val="0"/>
        </a:spcBef>
        <a:spcAft>
          <a:spcPct val="0"/>
        </a:spcAft>
        <a:defRPr sz="4500" b="1">
          <a:solidFill>
            <a:srgbClr val="FFC800"/>
          </a:solidFill>
          <a:latin typeface="Corbel" pitchFamily="34" charset="0"/>
          <a:ea typeface="ＭＳ Ｐゴシック" pitchFamily="-64" charset="-128"/>
        </a:defRPr>
      </a:lvl4pPr>
      <a:lvl5pPr algn="l" rtl="0" eaLnBrk="0" fontAlgn="base" hangingPunct="0">
        <a:spcBef>
          <a:spcPct val="0"/>
        </a:spcBef>
        <a:spcAft>
          <a:spcPct val="0"/>
        </a:spcAft>
        <a:defRPr sz="4500" b="1">
          <a:solidFill>
            <a:srgbClr val="FFC800"/>
          </a:solidFill>
          <a:latin typeface="Corbel" pitchFamily="34" charset="0"/>
          <a:ea typeface="ＭＳ Ｐゴシック" pitchFamily="-64" charset="-128"/>
        </a:defRPr>
      </a:lvl5pPr>
      <a:lvl6pPr marL="457200" algn="l" rtl="0" fontAlgn="base">
        <a:spcBef>
          <a:spcPct val="0"/>
        </a:spcBef>
        <a:spcAft>
          <a:spcPct val="0"/>
        </a:spcAft>
        <a:defRPr sz="4500" b="1">
          <a:solidFill>
            <a:srgbClr val="FFC800"/>
          </a:solidFill>
          <a:latin typeface="Corbel" pitchFamily="34" charset="0"/>
        </a:defRPr>
      </a:lvl6pPr>
      <a:lvl7pPr marL="914400" algn="l" rtl="0" fontAlgn="base">
        <a:spcBef>
          <a:spcPct val="0"/>
        </a:spcBef>
        <a:spcAft>
          <a:spcPct val="0"/>
        </a:spcAft>
        <a:defRPr sz="4500" b="1">
          <a:solidFill>
            <a:srgbClr val="FFC800"/>
          </a:solidFill>
          <a:latin typeface="Corbel" pitchFamily="34" charset="0"/>
        </a:defRPr>
      </a:lvl7pPr>
      <a:lvl8pPr marL="1371600" algn="l" rtl="0" fontAlgn="base">
        <a:spcBef>
          <a:spcPct val="0"/>
        </a:spcBef>
        <a:spcAft>
          <a:spcPct val="0"/>
        </a:spcAft>
        <a:defRPr sz="4500" b="1">
          <a:solidFill>
            <a:srgbClr val="FFC800"/>
          </a:solidFill>
          <a:latin typeface="Corbel" pitchFamily="34" charset="0"/>
        </a:defRPr>
      </a:lvl8pPr>
      <a:lvl9pPr marL="1828800" algn="l" rtl="0" fontAlgn="base">
        <a:spcBef>
          <a:spcPct val="0"/>
        </a:spcBef>
        <a:spcAft>
          <a:spcPct val="0"/>
        </a:spcAft>
        <a:defRPr sz="4500" b="1">
          <a:solidFill>
            <a:srgbClr val="FFC800"/>
          </a:solidFill>
          <a:latin typeface="Corbel" pitchFamily="34" charset="0"/>
        </a:defRPr>
      </a:lvl9pPr>
    </p:titleStyle>
    <p:bodyStyle>
      <a:lvl1pPr marL="438150" indent="-319088" algn="l" rtl="0" eaLnBrk="0" fontAlgn="base" hangingPunct="0">
        <a:spcBef>
          <a:spcPct val="0"/>
        </a:spcBef>
        <a:spcAft>
          <a:spcPct val="0"/>
        </a:spcAft>
        <a:buClr>
          <a:schemeClr val="accent1"/>
        </a:buClr>
        <a:buSzPct val="80000"/>
        <a:buFont typeface="Wingdings 2" pitchFamily="-64" charset="2"/>
        <a:buChar char=""/>
        <a:defRPr sz="3200" kern="1200">
          <a:solidFill>
            <a:schemeClr val="tx1"/>
          </a:solidFill>
          <a:latin typeface="+mn-lt"/>
          <a:ea typeface="ＭＳ Ｐゴシック" pitchFamily="-64" charset="-128"/>
          <a:cs typeface="+mn-cs"/>
        </a:defRPr>
      </a:lvl1pPr>
      <a:lvl2pPr marL="730250" indent="-273050" algn="l" rtl="0" eaLnBrk="0" fontAlgn="base" hangingPunct="0">
        <a:spcBef>
          <a:spcPct val="20000"/>
        </a:spcBef>
        <a:spcAft>
          <a:spcPct val="0"/>
        </a:spcAft>
        <a:buClr>
          <a:schemeClr val="accent2"/>
        </a:buClr>
        <a:buSzPct val="90000"/>
        <a:buFont typeface="Wingdings" pitchFamily="-64" charset="2"/>
        <a:buChar char=""/>
        <a:defRPr sz="2800" kern="1200">
          <a:solidFill>
            <a:schemeClr val="tx1"/>
          </a:solidFill>
          <a:latin typeface="+mn-lt"/>
          <a:ea typeface="ＭＳ Ｐゴシック" pitchFamily="-111" charset="-128"/>
          <a:cs typeface="+mn-cs"/>
        </a:defRPr>
      </a:lvl2pPr>
      <a:lvl3pPr marL="995363" indent="-228600" algn="l" rtl="0" eaLnBrk="0" fontAlgn="base" hangingPunct="0">
        <a:spcBef>
          <a:spcPct val="20000"/>
        </a:spcBef>
        <a:spcAft>
          <a:spcPct val="0"/>
        </a:spcAft>
        <a:buClr>
          <a:srgbClr val="E66C7D"/>
        </a:buClr>
        <a:buFont typeface="Arial" charset="0"/>
        <a:buChar char="▪"/>
        <a:defRPr sz="2400" kern="1200">
          <a:solidFill>
            <a:schemeClr val="tx1"/>
          </a:solidFill>
          <a:latin typeface="+mn-lt"/>
          <a:ea typeface="ＭＳ Ｐゴシック" pitchFamily="-111" charset="-128"/>
          <a:cs typeface="+mn-cs"/>
        </a:defRPr>
      </a:lvl3pPr>
      <a:lvl4pPr marL="1216025" indent="-182563" algn="l" rtl="0" eaLnBrk="0" fontAlgn="base" hangingPunct="0">
        <a:spcBef>
          <a:spcPct val="20000"/>
        </a:spcBef>
        <a:spcAft>
          <a:spcPct val="0"/>
        </a:spcAft>
        <a:buClr>
          <a:srgbClr val="6BB76D"/>
        </a:buClr>
        <a:buFont typeface="Arial" charset="0"/>
        <a:buChar char="▪"/>
        <a:defRPr sz="2000" kern="1200">
          <a:solidFill>
            <a:schemeClr val="tx1"/>
          </a:solidFill>
          <a:latin typeface="+mn-lt"/>
          <a:ea typeface="ＭＳ Ｐゴシック" pitchFamily="-111" charset="-128"/>
          <a:cs typeface="+mn-cs"/>
        </a:defRPr>
      </a:lvl4pPr>
      <a:lvl5pPr marL="1425575" indent="-182563" algn="l" rtl="0" eaLnBrk="0" fontAlgn="base" hangingPunct="0">
        <a:spcBef>
          <a:spcPct val="20000"/>
        </a:spcBef>
        <a:spcAft>
          <a:spcPct val="0"/>
        </a:spcAft>
        <a:buClr>
          <a:srgbClr val="E88651"/>
        </a:buClr>
        <a:buFont typeface="Wingdings 3" pitchFamily="-64" charset="2"/>
        <a:buChar char=""/>
        <a:defRPr lang="en-US" sz="2000" kern="1200">
          <a:solidFill>
            <a:schemeClr val="tx1"/>
          </a:solidFill>
          <a:latin typeface="+mn-lt"/>
          <a:ea typeface="ＭＳ Ｐゴシック" pitchFamily="-111" charset="-128"/>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a:spLocks noChangeArrowheads="1"/>
          </p:cNvSpPr>
          <p:nvPr/>
        </p:nvSpPr>
        <p:spPr bwMode="invGray">
          <a:xfrm>
            <a:off x="0" y="1436688"/>
            <a:ext cx="9144000" cy="44450"/>
          </a:xfrm>
          <a:prstGeom prst="rect">
            <a:avLst/>
          </a:prstGeom>
          <a:solidFill>
            <a:srgbClr val="FFFFFF"/>
          </a:solidFill>
          <a:ln w="48000" cmpd="thickThin">
            <a:noFill/>
            <a:miter lim="800000"/>
            <a:headEnd/>
            <a:tailEnd/>
          </a:ln>
          <a:effectLst>
            <a:outerShdw blurRad="63500" dist="10160" dir="5400000" algn="tl" rotWithShape="0">
              <a:srgbClr val="000000">
                <a:alpha val="59999"/>
              </a:srgbClr>
            </a:outerShdw>
          </a:effectLst>
        </p:spPr>
        <p:txBody>
          <a:bodyPr anchor="ctr"/>
          <a:lstStyle/>
          <a:p>
            <a:pPr algn="ctr"/>
            <a:endParaRPr lang="en-US" smtClean="0">
              <a:solidFill>
                <a:srgbClr val="FFFFFF"/>
              </a:solidFill>
              <a:latin typeface="Corbel" pitchFamily="-65" charset="0"/>
            </a:endParaRPr>
          </a:p>
        </p:txBody>
      </p:sp>
      <p:sp>
        <p:nvSpPr>
          <p:cNvPr id="7" name="Rectangle 6"/>
          <p:cNvSpPr/>
          <p:nvPr/>
        </p:nvSpPr>
        <p:spPr bwMode="ltGray">
          <a:xfrm>
            <a:off x="0" y="0"/>
            <a:ext cx="9144000" cy="143351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endParaRPr lang="en-US" smtClean="0">
              <a:solidFill>
                <a:srgbClr val="FFFFFF"/>
              </a:solidFill>
              <a:ea typeface="ＭＳ Ｐゴシック" pitchFamily="-64" charset="-128"/>
            </a:endParaRPr>
          </a:p>
        </p:txBody>
      </p:sp>
      <p:sp>
        <p:nvSpPr>
          <p:cNvPr id="1028" name="Title Placeholder 1"/>
          <p:cNvSpPr>
            <a:spLocks noGrp="1"/>
          </p:cNvSpPr>
          <p:nvPr>
            <p:ph type="title"/>
          </p:nvPr>
        </p:nvSpPr>
        <p:spPr bwMode="auto">
          <a:xfrm>
            <a:off x="457200" y="152400"/>
            <a:ext cx="8229600" cy="1250950"/>
          </a:xfrm>
          <a:prstGeom prst="rect">
            <a:avLst/>
          </a:prstGeom>
          <a:noFill/>
          <a:ln w="9525">
            <a:noFill/>
            <a:miter lim="800000"/>
            <a:headEnd/>
            <a:tailEnd/>
          </a:ln>
        </p:spPr>
        <p:txBody>
          <a:bodyPr vert="horz" wrap="square" lIns="91440" tIns="45720" rIns="45720" bIns="45720" numCol="1" anchor="ctr" anchorCtr="0" compatLnSpc="1">
            <a:prstTxWarp prst="textNoShape">
              <a:avLst/>
            </a:prstTxWarp>
          </a:bodyPr>
          <a:lstStyle/>
          <a:p>
            <a:pPr lvl="0"/>
            <a:r>
              <a:rPr lang="en-US" smtClean="0"/>
              <a:t>Click to edit Master title style</a:t>
            </a:r>
          </a:p>
        </p:txBody>
      </p:sp>
      <p:sp>
        <p:nvSpPr>
          <p:cNvPr id="1029" name="Text Placeholder 2"/>
          <p:cNvSpPr>
            <a:spLocks noGrp="1"/>
          </p:cNvSpPr>
          <p:nvPr>
            <p:ph type="body" idx="1"/>
          </p:nvPr>
        </p:nvSpPr>
        <p:spPr bwMode="auto">
          <a:xfrm>
            <a:off x="304800" y="1600200"/>
            <a:ext cx="8229600" cy="4625975"/>
          </a:xfrm>
          <a:prstGeom prst="rect">
            <a:avLst/>
          </a:prstGeom>
          <a:noFill/>
          <a:ln w="9525">
            <a:noFill/>
            <a:miter lim="800000"/>
            <a:headEnd/>
            <a:tailEnd/>
          </a:ln>
        </p:spPr>
        <p:txBody>
          <a:bodyPr vert="horz" wrap="square" lIns="54864" tIns="9144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477000"/>
            <a:ext cx="2133600" cy="274638"/>
          </a:xfrm>
          <a:prstGeom prst="rect">
            <a:avLst/>
          </a:prstGeom>
        </p:spPr>
        <p:txBody>
          <a:bodyPr vert="horz" wrap="square" lIns="109728" tIns="45720" rIns="45720" bIns="0" numCol="1" anchor="b" anchorCtr="0" compatLnSpc="1">
            <a:prstTxWarp prst="textNoShape">
              <a:avLst/>
            </a:prstTxWarp>
          </a:bodyPr>
          <a:lstStyle>
            <a:lvl1pPr>
              <a:defRPr sz="1200">
                <a:solidFill>
                  <a:srgbClr val="3F3F3F"/>
                </a:solidFill>
                <a:latin typeface="Corbel" pitchFamily="-65" charset="0"/>
              </a:defRPr>
            </a:lvl1pPr>
          </a:lstStyle>
          <a:p>
            <a:fld id="{494CC6A8-A90D-49B8-B9AF-328291695618}" type="datetime1">
              <a:rPr lang="en-US" smtClean="0"/>
              <a:pPr/>
              <a:t>11/2/2010</a:t>
            </a:fld>
            <a:endParaRPr lang="en-US" smtClean="0"/>
          </a:p>
        </p:txBody>
      </p:sp>
      <p:sp>
        <p:nvSpPr>
          <p:cNvPr id="5" name="Footer Placeholder 4"/>
          <p:cNvSpPr>
            <a:spLocks noGrp="1"/>
          </p:cNvSpPr>
          <p:nvPr>
            <p:ph type="ftr" sz="quarter" idx="3"/>
          </p:nvPr>
        </p:nvSpPr>
        <p:spPr>
          <a:xfrm>
            <a:off x="2640013" y="6477000"/>
            <a:ext cx="5508625" cy="274638"/>
          </a:xfrm>
          <a:prstGeom prst="rect">
            <a:avLst/>
          </a:prstGeom>
        </p:spPr>
        <p:txBody>
          <a:bodyPr vert="horz" wrap="square" lIns="45720" tIns="45720" rIns="45720" bIns="0" numCol="1" anchor="b" anchorCtr="0" compatLnSpc="1">
            <a:prstTxWarp prst="textNoShape">
              <a:avLst/>
            </a:prstTxWarp>
          </a:bodyPr>
          <a:lstStyle>
            <a:lvl1pPr>
              <a:defRPr sz="1200">
                <a:solidFill>
                  <a:srgbClr val="3F3F3F"/>
                </a:solidFill>
                <a:latin typeface="Corbel" pitchFamily="-65" charset="0"/>
              </a:defRPr>
            </a:lvl1pPr>
          </a:lstStyle>
          <a:p>
            <a:endParaRPr lang="en-US" smtClean="0"/>
          </a:p>
        </p:txBody>
      </p:sp>
      <p:sp>
        <p:nvSpPr>
          <p:cNvPr id="6" name="Slide Number Placeholder 5"/>
          <p:cNvSpPr>
            <a:spLocks noGrp="1"/>
          </p:cNvSpPr>
          <p:nvPr>
            <p:ph type="sldNum" sz="quarter" idx="4"/>
          </p:nvPr>
        </p:nvSpPr>
        <p:spPr>
          <a:xfrm>
            <a:off x="8204200" y="6477000"/>
            <a:ext cx="733425" cy="274638"/>
          </a:xfrm>
          <a:prstGeom prst="rect">
            <a:avLst/>
          </a:prstGeom>
        </p:spPr>
        <p:txBody>
          <a:bodyPr vert="horz" wrap="square" lIns="91440" tIns="45720" rIns="91440" bIns="0" numCol="1" anchor="b" anchorCtr="0" compatLnSpc="1">
            <a:prstTxWarp prst="textNoShape">
              <a:avLst/>
            </a:prstTxWarp>
          </a:bodyPr>
          <a:lstStyle>
            <a:lvl1pPr algn="r">
              <a:defRPr sz="1200">
                <a:solidFill>
                  <a:srgbClr val="3F3F3F"/>
                </a:solidFill>
                <a:latin typeface="Corbel" pitchFamily="-65" charset="0"/>
              </a:defRPr>
            </a:lvl1pPr>
          </a:lstStyle>
          <a:p>
            <a:fld id="{21218557-9902-4E48-8E9E-278779E48EB1}" type="slidenum">
              <a:rPr lang="en-US" smtClean="0"/>
              <a:pPr/>
              <a:t>‹#›</a:t>
            </a:fld>
            <a:endParaRPr lang="en-US" smtClean="0"/>
          </a:p>
        </p:txBody>
      </p:sp>
      <p:pic>
        <p:nvPicPr>
          <p:cNvPr id="1033" name="Picture 2"/>
          <p:cNvPicPr>
            <a:picLocks noChangeAspect="1" noChangeArrowheads="1"/>
          </p:cNvPicPr>
          <p:nvPr userDrawn="1"/>
        </p:nvPicPr>
        <p:blipFill>
          <a:blip r:embed="rId5" cstate="print"/>
          <a:srcRect b="13635"/>
          <a:stretch>
            <a:fillRect/>
          </a:stretch>
        </p:blipFill>
        <p:spPr bwMode="auto">
          <a:xfrm>
            <a:off x="457200" y="6248400"/>
            <a:ext cx="2286000" cy="5334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Lst>
  <p:txStyles>
    <p:titleStyle>
      <a:lvl1pPr algn="l" rtl="0" eaLnBrk="0" fontAlgn="base" hangingPunct="0">
        <a:spcBef>
          <a:spcPct val="0"/>
        </a:spcBef>
        <a:spcAft>
          <a:spcPct val="0"/>
        </a:spcAft>
        <a:defRPr sz="4500" b="1" kern="1200">
          <a:solidFill>
            <a:srgbClr val="FFC800"/>
          </a:solidFill>
          <a:latin typeface="+mj-lt"/>
          <a:ea typeface="ＭＳ Ｐゴシック" pitchFamily="-64" charset="-128"/>
          <a:cs typeface="+mj-cs"/>
        </a:defRPr>
      </a:lvl1pPr>
      <a:lvl2pPr algn="l" rtl="0" eaLnBrk="0" fontAlgn="base" hangingPunct="0">
        <a:spcBef>
          <a:spcPct val="0"/>
        </a:spcBef>
        <a:spcAft>
          <a:spcPct val="0"/>
        </a:spcAft>
        <a:defRPr sz="4500" b="1">
          <a:solidFill>
            <a:srgbClr val="FFC800"/>
          </a:solidFill>
          <a:latin typeface="Corbel" pitchFamily="34" charset="0"/>
          <a:ea typeface="ＭＳ Ｐゴシック" pitchFamily="-64" charset="-128"/>
        </a:defRPr>
      </a:lvl2pPr>
      <a:lvl3pPr algn="l" rtl="0" eaLnBrk="0" fontAlgn="base" hangingPunct="0">
        <a:spcBef>
          <a:spcPct val="0"/>
        </a:spcBef>
        <a:spcAft>
          <a:spcPct val="0"/>
        </a:spcAft>
        <a:defRPr sz="4500" b="1">
          <a:solidFill>
            <a:srgbClr val="FFC800"/>
          </a:solidFill>
          <a:latin typeface="Corbel" pitchFamily="34" charset="0"/>
          <a:ea typeface="ＭＳ Ｐゴシック" pitchFamily="-64" charset="-128"/>
        </a:defRPr>
      </a:lvl3pPr>
      <a:lvl4pPr algn="l" rtl="0" eaLnBrk="0" fontAlgn="base" hangingPunct="0">
        <a:spcBef>
          <a:spcPct val="0"/>
        </a:spcBef>
        <a:spcAft>
          <a:spcPct val="0"/>
        </a:spcAft>
        <a:defRPr sz="4500" b="1">
          <a:solidFill>
            <a:srgbClr val="FFC800"/>
          </a:solidFill>
          <a:latin typeface="Corbel" pitchFamily="34" charset="0"/>
          <a:ea typeface="ＭＳ Ｐゴシック" pitchFamily="-64" charset="-128"/>
        </a:defRPr>
      </a:lvl4pPr>
      <a:lvl5pPr algn="l" rtl="0" eaLnBrk="0" fontAlgn="base" hangingPunct="0">
        <a:spcBef>
          <a:spcPct val="0"/>
        </a:spcBef>
        <a:spcAft>
          <a:spcPct val="0"/>
        </a:spcAft>
        <a:defRPr sz="4500" b="1">
          <a:solidFill>
            <a:srgbClr val="FFC800"/>
          </a:solidFill>
          <a:latin typeface="Corbel" pitchFamily="34" charset="0"/>
          <a:ea typeface="ＭＳ Ｐゴシック" pitchFamily="-64" charset="-128"/>
        </a:defRPr>
      </a:lvl5pPr>
      <a:lvl6pPr marL="457200" algn="l" rtl="0" fontAlgn="base">
        <a:spcBef>
          <a:spcPct val="0"/>
        </a:spcBef>
        <a:spcAft>
          <a:spcPct val="0"/>
        </a:spcAft>
        <a:defRPr sz="4500" b="1">
          <a:solidFill>
            <a:srgbClr val="FFC800"/>
          </a:solidFill>
          <a:latin typeface="Corbel" pitchFamily="34" charset="0"/>
        </a:defRPr>
      </a:lvl6pPr>
      <a:lvl7pPr marL="914400" algn="l" rtl="0" fontAlgn="base">
        <a:spcBef>
          <a:spcPct val="0"/>
        </a:spcBef>
        <a:spcAft>
          <a:spcPct val="0"/>
        </a:spcAft>
        <a:defRPr sz="4500" b="1">
          <a:solidFill>
            <a:srgbClr val="FFC800"/>
          </a:solidFill>
          <a:latin typeface="Corbel" pitchFamily="34" charset="0"/>
        </a:defRPr>
      </a:lvl7pPr>
      <a:lvl8pPr marL="1371600" algn="l" rtl="0" fontAlgn="base">
        <a:spcBef>
          <a:spcPct val="0"/>
        </a:spcBef>
        <a:spcAft>
          <a:spcPct val="0"/>
        </a:spcAft>
        <a:defRPr sz="4500" b="1">
          <a:solidFill>
            <a:srgbClr val="FFC800"/>
          </a:solidFill>
          <a:latin typeface="Corbel" pitchFamily="34" charset="0"/>
        </a:defRPr>
      </a:lvl8pPr>
      <a:lvl9pPr marL="1828800" algn="l" rtl="0" fontAlgn="base">
        <a:spcBef>
          <a:spcPct val="0"/>
        </a:spcBef>
        <a:spcAft>
          <a:spcPct val="0"/>
        </a:spcAft>
        <a:defRPr sz="4500" b="1">
          <a:solidFill>
            <a:srgbClr val="FFC800"/>
          </a:solidFill>
          <a:latin typeface="Corbel" pitchFamily="34" charset="0"/>
        </a:defRPr>
      </a:lvl9pPr>
    </p:titleStyle>
    <p:bodyStyle>
      <a:lvl1pPr marL="438150" indent="-319088" algn="l" rtl="0" eaLnBrk="0" fontAlgn="base" hangingPunct="0">
        <a:spcBef>
          <a:spcPct val="0"/>
        </a:spcBef>
        <a:spcAft>
          <a:spcPct val="0"/>
        </a:spcAft>
        <a:buClr>
          <a:schemeClr val="accent1"/>
        </a:buClr>
        <a:buSzPct val="80000"/>
        <a:buFont typeface="Wingdings 2" pitchFamily="-64" charset="2"/>
        <a:buChar char=""/>
        <a:defRPr sz="3200" kern="1200">
          <a:solidFill>
            <a:schemeClr val="tx1"/>
          </a:solidFill>
          <a:latin typeface="+mn-lt"/>
          <a:ea typeface="ＭＳ Ｐゴシック" pitchFamily="-64" charset="-128"/>
          <a:cs typeface="+mn-cs"/>
        </a:defRPr>
      </a:lvl1pPr>
      <a:lvl2pPr marL="730250" indent="-273050" algn="l" rtl="0" eaLnBrk="0" fontAlgn="base" hangingPunct="0">
        <a:spcBef>
          <a:spcPct val="20000"/>
        </a:spcBef>
        <a:spcAft>
          <a:spcPct val="0"/>
        </a:spcAft>
        <a:buClr>
          <a:schemeClr val="accent2"/>
        </a:buClr>
        <a:buSzPct val="90000"/>
        <a:buFont typeface="Wingdings" pitchFamily="-64" charset="2"/>
        <a:buChar char=""/>
        <a:defRPr sz="2800" kern="1200">
          <a:solidFill>
            <a:schemeClr val="tx1"/>
          </a:solidFill>
          <a:latin typeface="+mn-lt"/>
          <a:ea typeface="ＭＳ Ｐゴシック" pitchFamily="-111" charset="-128"/>
          <a:cs typeface="+mn-cs"/>
        </a:defRPr>
      </a:lvl2pPr>
      <a:lvl3pPr marL="995363" indent="-228600" algn="l" rtl="0" eaLnBrk="0" fontAlgn="base" hangingPunct="0">
        <a:spcBef>
          <a:spcPct val="20000"/>
        </a:spcBef>
        <a:spcAft>
          <a:spcPct val="0"/>
        </a:spcAft>
        <a:buClr>
          <a:srgbClr val="E66C7D"/>
        </a:buClr>
        <a:buFont typeface="Arial" charset="0"/>
        <a:buChar char="▪"/>
        <a:defRPr sz="2400" kern="1200">
          <a:solidFill>
            <a:schemeClr val="tx1"/>
          </a:solidFill>
          <a:latin typeface="+mn-lt"/>
          <a:ea typeface="ＭＳ Ｐゴシック" pitchFamily="-111" charset="-128"/>
          <a:cs typeface="+mn-cs"/>
        </a:defRPr>
      </a:lvl3pPr>
      <a:lvl4pPr marL="1216025" indent="-182563" algn="l" rtl="0" eaLnBrk="0" fontAlgn="base" hangingPunct="0">
        <a:spcBef>
          <a:spcPct val="20000"/>
        </a:spcBef>
        <a:spcAft>
          <a:spcPct val="0"/>
        </a:spcAft>
        <a:buClr>
          <a:srgbClr val="6BB76D"/>
        </a:buClr>
        <a:buFont typeface="Arial" charset="0"/>
        <a:buChar char="▪"/>
        <a:defRPr sz="2000" kern="1200">
          <a:solidFill>
            <a:schemeClr val="tx1"/>
          </a:solidFill>
          <a:latin typeface="+mn-lt"/>
          <a:ea typeface="ＭＳ Ｐゴシック" pitchFamily="-111" charset="-128"/>
          <a:cs typeface="+mn-cs"/>
        </a:defRPr>
      </a:lvl4pPr>
      <a:lvl5pPr marL="1425575" indent="-182563" algn="l" rtl="0" eaLnBrk="0" fontAlgn="base" hangingPunct="0">
        <a:spcBef>
          <a:spcPct val="20000"/>
        </a:spcBef>
        <a:spcAft>
          <a:spcPct val="0"/>
        </a:spcAft>
        <a:buClr>
          <a:srgbClr val="E88651"/>
        </a:buClr>
        <a:buFont typeface="Wingdings 3" pitchFamily="-64" charset="2"/>
        <a:buChar char=""/>
        <a:defRPr lang="en-US" sz="2000" kern="1200">
          <a:solidFill>
            <a:schemeClr val="tx1"/>
          </a:solidFill>
          <a:latin typeface="+mn-lt"/>
          <a:ea typeface="ＭＳ Ｐゴシック" pitchFamily="-111" charset="-128"/>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6.xml"/><Relationship Id="rId5" Type="http://schemas.openxmlformats.org/officeDocument/2006/relationships/image" Target="../media/image10.jpeg"/><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4.png"/><Relationship Id="rId11" Type="http://schemas.openxmlformats.org/officeDocument/2006/relationships/image" Target="../media/image19.jpeg"/><Relationship Id="rId5" Type="http://schemas.openxmlformats.org/officeDocument/2006/relationships/image" Target="../media/image13.jpeg"/><Relationship Id="rId10" Type="http://schemas.openxmlformats.org/officeDocument/2006/relationships/image" Target="../media/image18.jpeg"/><Relationship Id="rId4" Type="http://schemas.openxmlformats.org/officeDocument/2006/relationships/image" Target="../media/image12.jpeg"/><Relationship Id="rId9"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package" Target="../embeddings/Microsoft_Office_Word_Document1.docx"/><Relationship Id="rId2" Type="http://schemas.openxmlformats.org/officeDocument/2006/relationships/slideLayout" Target="../slideLayouts/slideLayout6.xml"/><Relationship Id="rId1" Type="http://schemas.openxmlformats.org/officeDocument/2006/relationships/vmlDrawing" Target="../drawings/vmlDrawing1.v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2.vml"/></Relationships>
</file>

<file path=ppt/slides/_rels/slide25.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14.png"/><Relationship Id="rId11" Type="http://schemas.openxmlformats.org/officeDocument/2006/relationships/image" Target="../media/image19.jpeg"/><Relationship Id="rId5" Type="http://schemas.openxmlformats.org/officeDocument/2006/relationships/image" Target="../media/image13.jpeg"/><Relationship Id="rId10" Type="http://schemas.openxmlformats.org/officeDocument/2006/relationships/image" Target="../media/image18.jpeg"/><Relationship Id="rId4" Type="http://schemas.openxmlformats.org/officeDocument/2006/relationships/image" Target="../media/image12.jpeg"/><Relationship Id="rId9" Type="http://schemas.openxmlformats.org/officeDocument/2006/relationships/image" Target="../media/image17.jpeg"/></Relationships>
</file>

<file path=ppt/slides/_rels/slide2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package" Target="../embeddings/Microsoft_Office_Word_Document2.docx"/></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3" Type="http://schemas.openxmlformats.org/officeDocument/2006/relationships/package" Target="../embeddings/Microsoft_Office_Word_Document3.docx"/><Relationship Id="rId2" Type="http://schemas.openxmlformats.org/officeDocument/2006/relationships/slideLayout" Target="../slideLayouts/slideLayout6.xml"/><Relationship Id="rId1" Type="http://schemas.openxmlformats.org/officeDocument/2006/relationships/vmlDrawing" Target="../drawings/vmlDrawing4.v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2" name="Text Box 8"/>
          <p:cNvSpPr txBox="1">
            <a:spLocks noChangeArrowheads="1"/>
          </p:cNvSpPr>
          <p:nvPr/>
        </p:nvSpPr>
        <p:spPr bwMode="auto">
          <a:xfrm>
            <a:off x="228600" y="365125"/>
            <a:ext cx="7620000" cy="823913"/>
          </a:xfrm>
          <a:prstGeom prst="rect">
            <a:avLst/>
          </a:prstGeom>
          <a:noFill/>
          <a:ln w="9525">
            <a:noFill/>
            <a:miter lim="800000"/>
            <a:headEnd/>
            <a:tailEnd/>
          </a:ln>
          <a:effectLst/>
        </p:spPr>
        <p:txBody>
          <a:bodyPr>
            <a:spAutoFit/>
          </a:bodyPr>
          <a:lstStyle/>
          <a:p>
            <a:pPr>
              <a:spcBef>
                <a:spcPct val="50000"/>
              </a:spcBef>
            </a:pPr>
            <a:r>
              <a:rPr lang="en-US" sz="4800">
                <a:solidFill>
                  <a:schemeClr val="accent1"/>
                </a:solidFill>
              </a:rPr>
              <a:t>Good morning!</a:t>
            </a:r>
            <a:endParaRPr lang="en-US" sz="2400" b="1">
              <a:solidFill>
                <a:schemeClr val="accent1"/>
              </a:solidFill>
            </a:endParaRPr>
          </a:p>
        </p:txBody>
      </p:sp>
      <p:pic>
        <p:nvPicPr>
          <p:cNvPr id="7" name="Picture 6" descr="curious experiment.jpg"/>
          <p:cNvPicPr>
            <a:picLocks noChangeAspect="1"/>
          </p:cNvPicPr>
          <p:nvPr/>
        </p:nvPicPr>
        <p:blipFill>
          <a:blip r:embed="rId3" cstate="print"/>
          <a:stretch>
            <a:fillRect/>
          </a:stretch>
        </p:blipFill>
        <p:spPr>
          <a:xfrm>
            <a:off x="4583084" y="1752600"/>
            <a:ext cx="4027516" cy="3886200"/>
          </a:xfrm>
          <a:prstGeom prst="rect">
            <a:avLst/>
          </a:prstGeom>
        </p:spPr>
      </p:pic>
      <p:sp>
        <p:nvSpPr>
          <p:cNvPr id="8" name="TextBox 7"/>
          <p:cNvSpPr txBox="1"/>
          <p:nvPr/>
        </p:nvSpPr>
        <p:spPr>
          <a:xfrm>
            <a:off x="457200" y="3810000"/>
            <a:ext cx="3810000" cy="2246769"/>
          </a:xfrm>
          <a:prstGeom prst="rect">
            <a:avLst/>
          </a:prstGeom>
          <a:noFill/>
        </p:spPr>
        <p:txBody>
          <a:bodyPr wrap="square" rtlCol="0">
            <a:spAutoFit/>
          </a:bodyPr>
          <a:lstStyle/>
          <a:p>
            <a:r>
              <a:rPr lang="en-US" sz="2800" dirty="0" smtClean="0"/>
              <a:t>Please introduce yourself at your table and share something that you enjoy about teaching science</a:t>
            </a:r>
            <a:endParaRPr lang="en-US" sz="2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Number Placeholder 1"/>
          <p:cNvSpPr>
            <a:spLocks noGrp="1"/>
          </p:cNvSpPr>
          <p:nvPr>
            <p:ph type="sldNum" sz="quarter" idx="12"/>
          </p:nvPr>
        </p:nvSpPr>
        <p:spPr bwMode="auto">
          <a:noFill/>
          <a:ln>
            <a:miter lim="800000"/>
            <a:headEnd/>
            <a:tailEnd/>
          </a:ln>
        </p:spPr>
        <p:txBody>
          <a:bodyPr/>
          <a:lstStyle/>
          <a:p>
            <a:fld id="{9DD5B029-01BC-41B5-99F8-AF62F31D2D3B}" type="slidenum">
              <a:rPr lang="en-US"/>
              <a:pPr/>
              <a:t>10</a:t>
            </a:fld>
            <a:endParaRPr lang="en-US"/>
          </a:p>
        </p:txBody>
      </p:sp>
      <p:pic>
        <p:nvPicPr>
          <p:cNvPr id="43011" name="Picture 2" descr="scientific inquiry.jpg"/>
          <p:cNvPicPr>
            <a:picLocks noChangeAspect="1"/>
          </p:cNvPicPr>
          <p:nvPr/>
        </p:nvPicPr>
        <p:blipFill>
          <a:blip r:embed="rId3" cstate="print"/>
          <a:srcRect/>
          <a:stretch>
            <a:fillRect/>
          </a:stretch>
        </p:blipFill>
        <p:spPr bwMode="auto">
          <a:xfrm rot="553800">
            <a:off x="5681663" y="2443163"/>
            <a:ext cx="2544762" cy="3946525"/>
          </a:xfrm>
          <a:prstGeom prst="rect">
            <a:avLst/>
          </a:prstGeom>
          <a:noFill/>
          <a:ln w="9525">
            <a:noFill/>
            <a:miter lim="800000"/>
            <a:headEnd/>
            <a:tailEnd/>
          </a:ln>
        </p:spPr>
      </p:pic>
      <p:pic>
        <p:nvPicPr>
          <p:cNvPr id="43012" name="Picture 3" descr="skull image.jpg"/>
          <p:cNvPicPr>
            <a:picLocks noChangeAspect="1"/>
          </p:cNvPicPr>
          <p:nvPr/>
        </p:nvPicPr>
        <p:blipFill>
          <a:blip r:embed="rId4" cstate="print"/>
          <a:srcRect/>
          <a:stretch>
            <a:fillRect/>
          </a:stretch>
        </p:blipFill>
        <p:spPr bwMode="auto">
          <a:xfrm rot="-438701">
            <a:off x="3389313" y="2717800"/>
            <a:ext cx="2200275" cy="3117850"/>
          </a:xfrm>
          <a:prstGeom prst="rect">
            <a:avLst/>
          </a:prstGeom>
          <a:noFill/>
          <a:ln w="9525">
            <a:noFill/>
            <a:miter lim="800000"/>
            <a:headEnd/>
            <a:tailEnd/>
          </a:ln>
        </p:spPr>
      </p:pic>
      <p:pic>
        <p:nvPicPr>
          <p:cNvPr id="43013" name="Picture 4" descr="Sustainable+systems+banner+3.jpg"/>
          <p:cNvPicPr>
            <a:picLocks noChangeAspect="1"/>
          </p:cNvPicPr>
          <p:nvPr/>
        </p:nvPicPr>
        <p:blipFill>
          <a:blip r:embed="rId5" cstate="print"/>
          <a:srcRect/>
          <a:stretch>
            <a:fillRect/>
          </a:stretch>
        </p:blipFill>
        <p:spPr bwMode="auto">
          <a:xfrm rot="450870">
            <a:off x="185738" y="3097213"/>
            <a:ext cx="3257550" cy="2792412"/>
          </a:xfrm>
          <a:prstGeom prst="rect">
            <a:avLst/>
          </a:prstGeom>
          <a:noFill/>
          <a:ln w="9525">
            <a:noFill/>
            <a:miter lim="800000"/>
            <a:headEnd/>
            <a:tailEnd/>
          </a:ln>
        </p:spPr>
      </p:pic>
      <p:sp>
        <p:nvSpPr>
          <p:cNvPr id="43014" name="Rectangle 7"/>
          <p:cNvSpPr>
            <a:spLocks noChangeArrowheads="1"/>
          </p:cNvSpPr>
          <p:nvPr/>
        </p:nvSpPr>
        <p:spPr bwMode="auto">
          <a:xfrm rot="323430">
            <a:off x="508000" y="2292350"/>
            <a:ext cx="2487613" cy="457200"/>
          </a:xfrm>
          <a:prstGeom prst="rect">
            <a:avLst/>
          </a:prstGeom>
          <a:noFill/>
          <a:ln w="9525">
            <a:noFill/>
            <a:miter lim="800000"/>
            <a:headEnd/>
            <a:tailEnd/>
          </a:ln>
        </p:spPr>
        <p:txBody>
          <a:bodyPr wrap="none">
            <a:spAutoFit/>
          </a:bodyPr>
          <a:lstStyle/>
          <a:p>
            <a:r>
              <a:rPr lang="en-US" sz="2400"/>
              <a:t>EALR 1 Systems</a:t>
            </a:r>
          </a:p>
        </p:txBody>
      </p:sp>
      <p:sp>
        <p:nvSpPr>
          <p:cNvPr id="43015" name="TextBox 8"/>
          <p:cNvSpPr txBox="1">
            <a:spLocks noChangeArrowheads="1"/>
          </p:cNvSpPr>
          <p:nvPr/>
        </p:nvSpPr>
        <p:spPr bwMode="auto">
          <a:xfrm rot="564122">
            <a:off x="6267450" y="1890713"/>
            <a:ext cx="2667000" cy="457200"/>
          </a:xfrm>
          <a:prstGeom prst="rect">
            <a:avLst/>
          </a:prstGeom>
          <a:noFill/>
          <a:ln w="9525">
            <a:noFill/>
            <a:miter lim="800000"/>
            <a:headEnd/>
            <a:tailEnd/>
          </a:ln>
        </p:spPr>
        <p:txBody>
          <a:bodyPr>
            <a:spAutoFit/>
          </a:bodyPr>
          <a:lstStyle/>
          <a:p>
            <a:r>
              <a:rPr lang="en-US" sz="2400"/>
              <a:t>EALR 2 Inquiry</a:t>
            </a:r>
          </a:p>
        </p:txBody>
      </p:sp>
      <p:sp>
        <p:nvSpPr>
          <p:cNvPr id="43016" name="TextBox 9"/>
          <p:cNvSpPr txBox="1">
            <a:spLocks noChangeArrowheads="1"/>
          </p:cNvSpPr>
          <p:nvPr/>
        </p:nvSpPr>
        <p:spPr bwMode="auto">
          <a:xfrm rot="-521337">
            <a:off x="3024188" y="1987550"/>
            <a:ext cx="2895600" cy="457200"/>
          </a:xfrm>
          <a:prstGeom prst="rect">
            <a:avLst/>
          </a:prstGeom>
          <a:noFill/>
          <a:ln w="9525">
            <a:noFill/>
            <a:miter lim="800000"/>
            <a:headEnd/>
            <a:tailEnd/>
          </a:ln>
        </p:spPr>
        <p:txBody>
          <a:bodyPr wrap="none">
            <a:spAutoFit/>
          </a:bodyPr>
          <a:lstStyle/>
          <a:p>
            <a:r>
              <a:rPr lang="en-US" sz="2400"/>
              <a:t>EALR 3  Application</a:t>
            </a:r>
          </a:p>
        </p:txBody>
      </p:sp>
      <p:sp>
        <p:nvSpPr>
          <p:cNvPr id="43017" name="TextBox 14"/>
          <p:cNvSpPr txBox="1">
            <a:spLocks noChangeArrowheads="1"/>
          </p:cNvSpPr>
          <p:nvPr/>
        </p:nvSpPr>
        <p:spPr bwMode="auto">
          <a:xfrm>
            <a:off x="533400" y="685800"/>
            <a:ext cx="6354763" cy="808038"/>
          </a:xfrm>
          <a:prstGeom prst="rect">
            <a:avLst/>
          </a:prstGeom>
          <a:noFill/>
          <a:ln w="9525">
            <a:noFill/>
            <a:miter lim="800000"/>
            <a:headEnd/>
            <a:tailEnd/>
          </a:ln>
        </p:spPr>
        <p:txBody>
          <a:bodyPr wrap="none">
            <a:spAutoFit/>
          </a:bodyPr>
          <a:lstStyle/>
          <a:p>
            <a:r>
              <a:rPr lang="en-US" sz="4700">
                <a:solidFill>
                  <a:srgbClr val="FFC000"/>
                </a:solidFill>
              </a:rPr>
              <a:t>Cross-cutting Big Ideas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Title 13"/>
          <p:cNvSpPr>
            <a:spLocks noGrp="1"/>
          </p:cNvSpPr>
          <p:nvPr>
            <p:ph type="title"/>
          </p:nvPr>
        </p:nvSpPr>
        <p:spPr>
          <a:xfrm>
            <a:off x="755650" y="6350"/>
            <a:ext cx="8229600" cy="1252728"/>
          </a:xfrm>
        </p:spPr>
        <p:txBody>
          <a:bodyPr rtlCol="0">
            <a:normAutofit/>
            <a:scene3d>
              <a:camera prst="orthographicFront"/>
              <a:lightRig rig="threePt" dir="t">
                <a:rot lat="0" lon="0" rev="4800000"/>
              </a:lightRig>
            </a:scene3d>
            <a:sp3d prstMaterial="matte">
              <a:bevelT w="50800" h="10160"/>
            </a:sp3d>
          </a:bodyPr>
          <a:lstStyle/>
          <a:p>
            <a:pPr eaLnBrk="1" hangingPunct="1">
              <a:defRPr/>
            </a:pPr>
            <a:r>
              <a:rPr lang="en-US" dirty="0" smtClean="0">
                <a:ea typeface="+mj-ea"/>
              </a:rPr>
              <a:t>Domains of Science:  EALR #4</a:t>
            </a:r>
            <a:endParaRPr lang="en-US" dirty="0">
              <a:ea typeface="+mj-ea"/>
            </a:endParaRPr>
          </a:p>
        </p:txBody>
      </p:sp>
      <p:sp>
        <p:nvSpPr>
          <p:cNvPr id="45059" name="Slide Number Placeholder 1"/>
          <p:cNvSpPr>
            <a:spLocks noGrp="1"/>
          </p:cNvSpPr>
          <p:nvPr>
            <p:ph type="sldNum" sz="quarter" idx="12"/>
          </p:nvPr>
        </p:nvSpPr>
        <p:spPr bwMode="auto">
          <a:noFill/>
          <a:ln>
            <a:miter lim="800000"/>
            <a:headEnd/>
            <a:tailEnd/>
          </a:ln>
        </p:spPr>
        <p:txBody>
          <a:bodyPr/>
          <a:lstStyle/>
          <a:p>
            <a:fld id="{BD298AC0-EC82-4CC6-A7B6-E1F014B3F8EC}" type="slidenum">
              <a:rPr lang="en-US"/>
              <a:pPr/>
              <a:t>11</a:t>
            </a:fld>
            <a:endParaRPr lang="en-US"/>
          </a:p>
        </p:txBody>
      </p:sp>
      <p:pic>
        <p:nvPicPr>
          <p:cNvPr id="45060" name="Picture 2" descr="windmill.jpg"/>
          <p:cNvPicPr>
            <a:picLocks noChangeAspect="1"/>
          </p:cNvPicPr>
          <p:nvPr/>
        </p:nvPicPr>
        <p:blipFill>
          <a:blip r:embed="rId3" cstate="print"/>
          <a:srcRect/>
          <a:stretch>
            <a:fillRect/>
          </a:stretch>
        </p:blipFill>
        <p:spPr bwMode="auto">
          <a:xfrm rot="1348141">
            <a:off x="609600" y="1447800"/>
            <a:ext cx="1581150" cy="1581150"/>
          </a:xfrm>
          <a:prstGeom prst="rect">
            <a:avLst/>
          </a:prstGeom>
          <a:noFill/>
          <a:ln w="9525">
            <a:noFill/>
            <a:miter lim="800000"/>
            <a:headEnd/>
            <a:tailEnd/>
          </a:ln>
        </p:spPr>
      </p:pic>
      <p:pic>
        <p:nvPicPr>
          <p:cNvPr id="45061" name="Picture 3" descr="DNA.jpg"/>
          <p:cNvPicPr>
            <a:picLocks noChangeAspect="1"/>
          </p:cNvPicPr>
          <p:nvPr/>
        </p:nvPicPr>
        <p:blipFill>
          <a:blip r:embed="rId4" cstate="print"/>
          <a:srcRect/>
          <a:stretch>
            <a:fillRect/>
          </a:stretch>
        </p:blipFill>
        <p:spPr bwMode="auto">
          <a:xfrm rot="-733552">
            <a:off x="3049588" y="1843088"/>
            <a:ext cx="1824037" cy="2362200"/>
          </a:xfrm>
          <a:prstGeom prst="rect">
            <a:avLst/>
          </a:prstGeom>
          <a:noFill/>
          <a:ln w="9525">
            <a:noFill/>
            <a:miter lim="800000"/>
            <a:headEnd/>
            <a:tailEnd/>
          </a:ln>
        </p:spPr>
      </p:pic>
      <p:pic>
        <p:nvPicPr>
          <p:cNvPr id="45062" name="Picture 4" descr="force-roller coaster.jpg"/>
          <p:cNvPicPr>
            <a:picLocks noChangeAspect="1"/>
          </p:cNvPicPr>
          <p:nvPr/>
        </p:nvPicPr>
        <p:blipFill>
          <a:blip r:embed="rId5" cstate="print"/>
          <a:srcRect/>
          <a:stretch>
            <a:fillRect/>
          </a:stretch>
        </p:blipFill>
        <p:spPr bwMode="auto">
          <a:xfrm rot="428527">
            <a:off x="7086600" y="1447800"/>
            <a:ext cx="1752600" cy="2592388"/>
          </a:xfrm>
          <a:prstGeom prst="rect">
            <a:avLst/>
          </a:prstGeom>
          <a:noFill/>
          <a:ln w="9525">
            <a:noFill/>
            <a:miter lim="800000"/>
            <a:headEnd/>
            <a:tailEnd/>
          </a:ln>
        </p:spPr>
      </p:pic>
      <p:pic>
        <p:nvPicPr>
          <p:cNvPr id="45063" name="Picture 7" descr="Darvims finches.bmp"/>
          <p:cNvPicPr>
            <a:picLocks noChangeAspect="1"/>
          </p:cNvPicPr>
          <p:nvPr/>
        </p:nvPicPr>
        <p:blipFill>
          <a:blip r:embed="rId6" cstate="print"/>
          <a:srcRect/>
          <a:stretch>
            <a:fillRect/>
          </a:stretch>
        </p:blipFill>
        <p:spPr bwMode="auto">
          <a:xfrm>
            <a:off x="304800" y="3352800"/>
            <a:ext cx="2162175" cy="1524000"/>
          </a:xfrm>
          <a:prstGeom prst="rect">
            <a:avLst/>
          </a:prstGeom>
          <a:noFill/>
          <a:ln w="9525">
            <a:noFill/>
            <a:miter lim="800000"/>
            <a:headEnd/>
            <a:tailEnd/>
          </a:ln>
        </p:spPr>
      </p:pic>
      <p:pic>
        <p:nvPicPr>
          <p:cNvPr id="45065" name="Picture 9" descr="molecule.gif"/>
          <p:cNvPicPr>
            <a:picLocks noChangeAspect="1"/>
          </p:cNvPicPr>
          <p:nvPr/>
        </p:nvPicPr>
        <p:blipFill>
          <a:blip r:embed="rId7" cstate="print"/>
          <a:srcRect/>
          <a:stretch>
            <a:fillRect/>
          </a:stretch>
        </p:blipFill>
        <p:spPr bwMode="auto">
          <a:xfrm>
            <a:off x="5140325" y="1676400"/>
            <a:ext cx="1717675" cy="1600200"/>
          </a:xfrm>
          <a:prstGeom prst="rect">
            <a:avLst/>
          </a:prstGeom>
          <a:noFill/>
          <a:ln w="9525">
            <a:noFill/>
            <a:miter lim="800000"/>
            <a:headEnd/>
            <a:tailEnd/>
          </a:ln>
        </p:spPr>
      </p:pic>
      <p:pic>
        <p:nvPicPr>
          <p:cNvPr id="45067" name="Picture 11" descr="fossil_in_hand.jpg"/>
          <p:cNvPicPr>
            <a:picLocks noChangeAspect="1"/>
          </p:cNvPicPr>
          <p:nvPr/>
        </p:nvPicPr>
        <p:blipFill>
          <a:blip r:embed="rId8" cstate="print"/>
          <a:srcRect/>
          <a:stretch>
            <a:fillRect/>
          </a:stretch>
        </p:blipFill>
        <p:spPr bwMode="auto">
          <a:xfrm>
            <a:off x="4876800" y="3429000"/>
            <a:ext cx="2209800" cy="1633538"/>
          </a:xfrm>
          <a:prstGeom prst="rect">
            <a:avLst/>
          </a:prstGeom>
          <a:noFill/>
          <a:ln w="9525">
            <a:noFill/>
            <a:miter lim="800000"/>
            <a:headEnd/>
            <a:tailEnd/>
          </a:ln>
        </p:spPr>
      </p:pic>
      <p:pic>
        <p:nvPicPr>
          <p:cNvPr id="45068" name="Picture 12" descr="stevenspass.jpg"/>
          <p:cNvPicPr>
            <a:picLocks noChangeAspect="1"/>
          </p:cNvPicPr>
          <p:nvPr/>
        </p:nvPicPr>
        <p:blipFill>
          <a:blip r:embed="rId9" cstate="print"/>
          <a:srcRect/>
          <a:stretch>
            <a:fillRect/>
          </a:stretch>
        </p:blipFill>
        <p:spPr bwMode="auto">
          <a:xfrm rot="818804">
            <a:off x="6575425" y="4806950"/>
            <a:ext cx="2390775" cy="1793875"/>
          </a:xfrm>
          <a:prstGeom prst="rect">
            <a:avLst/>
          </a:prstGeom>
          <a:noFill/>
          <a:ln w="9525">
            <a:noFill/>
            <a:miter lim="800000"/>
            <a:headEnd/>
            <a:tailEnd/>
          </a:ln>
        </p:spPr>
      </p:pic>
      <p:sp>
        <p:nvSpPr>
          <p:cNvPr id="45071" name="Rectangle 15"/>
          <p:cNvSpPr>
            <a:spLocks noChangeArrowheads="1"/>
          </p:cNvSpPr>
          <p:nvPr/>
        </p:nvSpPr>
        <p:spPr bwMode="auto">
          <a:xfrm>
            <a:off x="304800" y="6172200"/>
            <a:ext cx="2514600" cy="685800"/>
          </a:xfrm>
          <a:prstGeom prst="rect">
            <a:avLst/>
          </a:prstGeom>
          <a:solidFill>
            <a:schemeClr val="bg1"/>
          </a:solidFill>
          <a:ln w="9525">
            <a:noFill/>
            <a:miter lim="800000"/>
            <a:headEnd/>
            <a:tailEnd/>
          </a:ln>
          <a:effectLst/>
        </p:spPr>
        <p:txBody>
          <a:bodyPr wrap="none" anchor="ctr"/>
          <a:lstStyle/>
          <a:p>
            <a:endParaRPr lang="en-US"/>
          </a:p>
        </p:txBody>
      </p:sp>
      <p:pic>
        <p:nvPicPr>
          <p:cNvPr id="45069" name="Picture 13" descr="cells"/>
          <p:cNvPicPr>
            <a:picLocks noChangeAspect="1" noChangeArrowheads="1"/>
          </p:cNvPicPr>
          <p:nvPr/>
        </p:nvPicPr>
        <p:blipFill>
          <a:blip r:embed="rId10" cstate="print"/>
          <a:srcRect/>
          <a:stretch>
            <a:fillRect/>
          </a:stretch>
        </p:blipFill>
        <p:spPr bwMode="auto">
          <a:xfrm>
            <a:off x="3352800" y="4953000"/>
            <a:ext cx="2133600" cy="1598613"/>
          </a:xfrm>
          <a:prstGeom prst="rect">
            <a:avLst/>
          </a:prstGeom>
          <a:noFill/>
        </p:spPr>
      </p:pic>
      <p:pic>
        <p:nvPicPr>
          <p:cNvPr id="45066" name="Picture 10" descr="solar systems.jpg"/>
          <p:cNvPicPr>
            <a:picLocks noChangeAspect="1"/>
          </p:cNvPicPr>
          <p:nvPr/>
        </p:nvPicPr>
        <p:blipFill>
          <a:blip r:embed="rId11" cstate="print"/>
          <a:srcRect/>
          <a:stretch>
            <a:fillRect/>
          </a:stretch>
        </p:blipFill>
        <p:spPr bwMode="auto">
          <a:xfrm rot="658894">
            <a:off x="762000" y="5191125"/>
            <a:ext cx="2082800" cy="166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solidFill>
          <a:schemeClr val="hlink"/>
        </a:solidFill>
        <a:effectLst/>
      </p:bgPr>
    </p:bg>
    <p:spTree>
      <p:nvGrpSpPr>
        <p:cNvPr id="1" name=""/>
        <p:cNvGrpSpPr/>
        <p:nvPr/>
      </p:nvGrpSpPr>
      <p:grpSpPr>
        <a:xfrm>
          <a:off x="0" y="0"/>
          <a:ext cx="0" cy="0"/>
          <a:chOff x="0" y="0"/>
          <a:chExt cx="0" cy="0"/>
        </a:xfrm>
      </p:grpSpPr>
      <p:sp>
        <p:nvSpPr>
          <p:cNvPr id="118787" name="Rectangle 3"/>
          <p:cNvSpPr>
            <a:spLocks noGrp="1"/>
          </p:cNvSpPr>
          <p:nvPr>
            <p:ph type="subTitle" idx="4294967295"/>
          </p:nvPr>
        </p:nvSpPr>
        <p:spPr>
          <a:xfrm>
            <a:off x="1371600" y="3886200"/>
            <a:ext cx="6400800" cy="1752600"/>
          </a:xfrm>
        </p:spPr>
        <p:txBody>
          <a:bodyPr/>
          <a:lstStyle/>
          <a:p>
            <a:pPr marL="119063" indent="0" algn="ctr">
              <a:buFont typeface="Wingdings 2" pitchFamily="-64" charset="2"/>
              <a:buNone/>
            </a:pPr>
            <a:endParaRPr lang="en-US" smtClean="0"/>
          </a:p>
        </p:txBody>
      </p:sp>
      <p:pic>
        <p:nvPicPr>
          <p:cNvPr id="118791" name="Picture 7" descr="ELAR 1,2,3"/>
          <p:cNvPicPr>
            <a:picLocks noChangeAspect="1" noChangeArrowheads="1"/>
          </p:cNvPicPr>
          <p:nvPr/>
        </p:nvPicPr>
        <p:blipFill>
          <a:blip r:embed="rId3" cstate="print"/>
          <a:srcRect/>
          <a:stretch>
            <a:fillRect/>
          </a:stretch>
        </p:blipFill>
        <p:spPr bwMode="auto">
          <a:xfrm rot="-534337">
            <a:off x="762000" y="457200"/>
            <a:ext cx="4387850" cy="5702300"/>
          </a:xfrm>
          <a:prstGeom prst="rect">
            <a:avLst/>
          </a:prstGeom>
          <a:noFill/>
        </p:spPr>
      </p:pic>
      <p:pic>
        <p:nvPicPr>
          <p:cNvPr id="118792" name="Picture 8" descr="physical science"/>
          <p:cNvPicPr>
            <a:picLocks noChangeAspect="1" noChangeArrowheads="1"/>
          </p:cNvPicPr>
          <p:nvPr/>
        </p:nvPicPr>
        <p:blipFill>
          <a:blip r:embed="rId4" cstate="print"/>
          <a:srcRect/>
          <a:stretch>
            <a:fillRect/>
          </a:stretch>
        </p:blipFill>
        <p:spPr bwMode="auto">
          <a:xfrm rot="941786">
            <a:off x="4038600" y="762000"/>
            <a:ext cx="4211638" cy="5473700"/>
          </a:xfrm>
          <a:prstGeom prst="rect">
            <a:avLst/>
          </a:prstGeom>
          <a:noFill/>
        </p:spPr>
      </p:pic>
      <p:sp>
        <p:nvSpPr>
          <p:cNvPr id="118793" name="Rectangle 9"/>
          <p:cNvSpPr>
            <a:spLocks noChangeArrowheads="1"/>
          </p:cNvSpPr>
          <p:nvPr/>
        </p:nvSpPr>
        <p:spPr bwMode="auto">
          <a:xfrm rot="-534177">
            <a:off x="1524000" y="2151063"/>
            <a:ext cx="914400" cy="609600"/>
          </a:xfrm>
          <a:prstGeom prst="rect">
            <a:avLst/>
          </a:prstGeom>
          <a:solidFill>
            <a:srgbClr val="FF0080">
              <a:alpha val="25000"/>
            </a:srgbClr>
          </a:solidFill>
          <a:ln w="9525">
            <a:solidFill>
              <a:schemeClr val="tx1"/>
            </a:solidFill>
            <a:miter lim="800000"/>
            <a:headEnd/>
            <a:tailEnd/>
          </a:ln>
          <a:effectLst/>
        </p:spPr>
        <p:txBody>
          <a:bodyPr wrap="none" anchor="ctr"/>
          <a:lstStyle/>
          <a:p>
            <a:endParaRPr lang="en-US"/>
          </a:p>
        </p:txBody>
      </p:sp>
      <p:sp>
        <p:nvSpPr>
          <p:cNvPr id="118794" name="Rectangle 10"/>
          <p:cNvSpPr>
            <a:spLocks noChangeArrowheads="1"/>
          </p:cNvSpPr>
          <p:nvPr/>
        </p:nvSpPr>
        <p:spPr bwMode="auto">
          <a:xfrm rot="-534177">
            <a:off x="2514600" y="1981200"/>
            <a:ext cx="914400" cy="609600"/>
          </a:xfrm>
          <a:prstGeom prst="rect">
            <a:avLst/>
          </a:prstGeom>
          <a:solidFill>
            <a:srgbClr val="FF0080">
              <a:alpha val="25000"/>
            </a:srgbClr>
          </a:solidFill>
          <a:ln w="9525">
            <a:solidFill>
              <a:schemeClr val="tx1"/>
            </a:solidFill>
            <a:miter lim="800000"/>
            <a:headEnd/>
            <a:tailEnd/>
          </a:ln>
          <a:effectLst/>
        </p:spPr>
        <p:txBody>
          <a:bodyPr wrap="none" anchor="ctr"/>
          <a:lstStyle/>
          <a:p>
            <a:endParaRPr lang="en-US"/>
          </a:p>
        </p:txBody>
      </p:sp>
      <p:sp>
        <p:nvSpPr>
          <p:cNvPr id="118795" name="Rectangle 11"/>
          <p:cNvSpPr>
            <a:spLocks noChangeArrowheads="1"/>
          </p:cNvSpPr>
          <p:nvPr/>
        </p:nvSpPr>
        <p:spPr bwMode="auto">
          <a:xfrm rot="-534177">
            <a:off x="3429000" y="1828800"/>
            <a:ext cx="914400" cy="609600"/>
          </a:xfrm>
          <a:prstGeom prst="rect">
            <a:avLst/>
          </a:prstGeom>
          <a:solidFill>
            <a:srgbClr val="FF0080">
              <a:alpha val="25000"/>
            </a:srgbClr>
          </a:solidFill>
          <a:ln w="9525">
            <a:solidFill>
              <a:schemeClr val="tx1"/>
            </a:solidFill>
            <a:miter lim="800000"/>
            <a:headEnd/>
            <a:tailEnd/>
          </a:ln>
          <a:effectLst/>
        </p:spPr>
        <p:txBody>
          <a:bodyPr wrap="none" anchor="ctr"/>
          <a:lstStyle/>
          <a:p>
            <a:endParaRPr lang="en-US"/>
          </a:p>
        </p:txBody>
      </p:sp>
      <p:sp>
        <p:nvSpPr>
          <p:cNvPr id="118797" name="Rectangle 13"/>
          <p:cNvSpPr>
            <a:spLocks noChangeArrowheads="1"/>
          </p:cNvSpPr>
          <p:nvPr/>
        </p:nvSpPr>
        <p:spPr bwMode="auto">
          <a:xfrm rot="1053714">
            <a:off x="5181600" y="2133600"/>
            <a:ext cx="914400" cy="609600"/>
          </a:xfrm>
          <a:prstGeom prst="rect">
            <a:avLst/>
          </a:prstGeom>
          <a:solidFill>
            <a:srgbClr val="FF0080">
              <a:alpha val="25000"/>
            </a:srgbClr>
          </a:solidFill>
          <a:ln w="9525">
            <a:solidFill>
              <a:schemeClr val="tx1"/>
            </a:solidFill>
            <a:miter lim="800000"/>
            <a:headEnd/>
            <a:tailEnd/>
          </a:ln>
          <a:effectLst/>
        </p:spPr>
        <p:txBody>
          <a:bodyPr wrap="none" anchor="ctr"/>
          <a:lstStyle/>
          <a:p>
            <a:endParaRPr lang="en-US"/>
          </a:p>
        </p:txBody>
      </p:sp>
      <p:sp>
        <p:nvSpPr>
          <p:cNvPr id="118798" name="Rectangle 14"/>
          <p:cNvSpPr>
            <a:spLocks noChangeArrowheads="1"/>
          </p:cNvSpPr>
          <p:nvPr/>
        </p:nvSpPr>
        <p:spPr bwMode="auto">
          <a:xfrm rot="1053714">
            <a:off x="6096000" y="2362200"/>
            <a:ext cx="914400" cy="609600"/>
          </a:xfrm>
          <a:prstGeom prst="rect">
            <a:avLst/>
          </a:prstGeom>
          <a:solidFill>
            <a:srgbClr val="FF0080">
              <a:alpha val="25000"/>
            </a:srgbClr>
          </a:solidFill>
          <a:ln w="9525">
            <a:solidFill>
              <a:schemeClr val="tx1"/>
            </a:solidFill>
            <a:miter lim="800000"/>
            <a:headEnd/>
            <a:tailEnd/>
          </a:ln>
          <a:effectLst/>
        </p:spPr>
        <p:txBody>
          <a:bodyPr wrap="none" anchor="ctr"/>
          <a:lstStyle/>
          <a:p>
            <a:endParaRPr lang="en-US"/>
          </a:p>
        </p:txBody>
      </p:sp>
      <p:sp>
        <p:nvSpPr>
          <p:cNvPr id="118799" name="Rectangle 15"/>
          <p:cNvSpPr>
            <a:spLocks noChangeArrowheads="1"/>
          </p:cNvSpPr>
          <p:nvPr/>
        </p:nvSpPr>
        <p:spPr bwMode="auto">
          <a:xfrm rot="1053714">
            <a:off x="6934200" y="2590800"/>
            <a:ext cx="914400" cy="609600"/>
          </a:xfrm>
          <a:prstGeom prst="rect">
            <a:avLst/>
          </a:prstGeom>
          <a:solidFill>
            <a:srgbClr val="FF0080">
              <a:alpha val="25000"/>
            </a:srgbClr>
          </a:solidFill>
          <a:ln w="9525">
            <a:solidFill>
              <a:schemeClr val="tx1"/>
            </a:solidFill>
            <a:miter lim="800000"/>
            <a:headEnd/>
            <a:tailEnd/>
          </a:ln>
          <a:effectLst/>
        </p:spPr>
        <p:txBody>
          <a:bodyPr wrap="none" anchor="ctr"/>
          <a:lstStyle/>
          <a:p>
            <a:endParaRPr lang="en-US"/>
          </a:p>
        </p:txBody>
      </p:sp>
      <p:sp>
        <p:nvSpPr>
          <p:cNvPr id="118800" name="Rectangle 16"/>
          <p:cNvSpPr>
            <a:spLocks noChangeArrowheads="1"/>
          </p:cNvSpPr>
          <p:nvPr/>
        </p:nvSpPr>
        <p:spPr bwMode="auto">
          <a:xfrm rot="-534177">
            <a:off x="1676400" y="3733800"/>
            <a:ext cx="914400" cy="609600"/>
          </a:xfrm>
          <a:prstGeom prst="rect">
            <a:avLst/>
          </a:prstGeom>
          <a:solidFill>
            <a:srgbClr val="FF0080">
              <a:alpha val="25000"/>
            </a:srgbClr>
          </a:solidFill>
          <a:ln w="9525">
            <a:solidFill>
              <a:schemeClr val="tx1"/>
            </a:solidFill>
            <a:miter lim="800000"/>
            <a:headEnd/>
            <a:tailEnd/>
          </a:ln>
          <a:effectLst/>
        </p:spPr>
        <p:txBody>
          <a:bodyPr wrap="none" anchor="ctr"/>
          <a:lstStyle/>
          <a:p>
            <a:endParaRPr lang="en-US"/>
          </a:p>
        </p:txBody>
      </p:sp>
      <p:sp>
        <p:nvSpPr>
          <p:cNvPr id="118801" name="Rectangle 17"/>
          <p:cNvSpPr>
            <a:spLocks noChangeArrowheads="1"/>
          </p:cNvSpPr>
          <p:nvPr/>
        </p:nvSpPr>
        <p:spPr bwMode="auto">
          <a:xfrm rot="-534177">
            <a:off x="2667000" y="3581400"/>
            <a:ext cx="914400" cy="609600"/>
          </a:xfrm>
          <a:prstGeom prst="rect">
            <a:avLst/>
          </a:prstGeom>
          <a:solidFill>
            <a:srgbClr val="FF0080">
              <a:alpha val="25000"/>
            </a:srgbClr>
          </a:solidFill>
          <a:ln w="9525">
            <a:solidFill>
              <a:schemeClr val="tx1"/>
            </a:solidFill>
            <a:miter lim="800000"/>
            <a:headEnd/>
            <a:tailEnd/>
          </a:ln>
          <a:effectLst/>
        </p:spPr>
        <p:txBody>
          <a:bodyPr wrap="none" anchor="ctr"/>
          <a:lstStyle/>
          <a:p>
            <a:endParaRPr lang="en-US"/>
          </a:p>
        </p:txBody>
      </p:sp>
      <p:sp>
        <p:nvSpPr>
          <p:cNvPr id="118802" name="Rectangle 18"/>
          <p:cNvSpPr>
            <a:spLocks noChangeArrowheads="1"/>
          </p:cNvSpPr>
          <p:nvPr/>
        </p:nvSpPr>
        <p:spPr bwMode="auto">
          <a:xfrm rot="1053714">
            <a:off x="4724400" y="3429000"/>
            <a:ext cx="914400" cy="609600"/>
          </a:xfrm>
          <a:prstGeom prst="rect">
            <a:avLst/>
          </a:prstGeom>
          <a:solidFill>
            <a:srgbClr val="FF0080">
              <a:alpha val="25000"/>
            </a:srgbClr>
          </a:solidFill>
          <a:ln w="9525">
            <a:solidFill>
              <a:schemeClr val="tx1"/>
            </a:solidFill>
            <a:miter lim="800000"/>
            <a:headEnd/>
            <a:tailEnd/>
          </a:ln>
          <a:effectLst/>
        </p:spPr>
        <p:txBody>
          <a:bodyPr wrap="none" anchor="ctr"/>
          <a:lstStyle/>
          <a:p>
            <a:endParaRPr lang="en-US"/>
          </a:p>
        </p:txBody>
      </p:sp>
      <p:sp>
        <p:nvSpPr>
          <p:cNvPr id="118803" name="Rectangle 19"/>
          <p:cNvSpPr>
            <a:spLocks noChangeArrowheads="1"/>
          </p:cNvSpPr>
          <p:nvPr/>
        </p:nvSpPr>
        <p:spPr bwMode="auto">
          <a:xfrm rot="1053714">
            <a:off x="5715000" y="3733800"/>
            <a:ext cx="914400" cy="609600"/>
          </a:xfrm>
          <a:prstGeom prst="rect">
            <a:avLst/>
          </a:prstGeom>
          <a:solidFill>
            <a:srgbClr val="FF0080">
              <a:alpha val="25000"/>
            </a:srgbClr>
          </a:solidFill>
          <a:ln w="9525">
            <a:solidFill>
              <a:schemeClr val="tx1"/>
            </a:solidFill>
            <a:miter lim="800000"/>
            <a:headEnd/>
            <a:tailEnd/>
          </a:ln>
          <a:effectLst/>
        </p:spPr>
        <p:txBody>
          <a:bodyPr wrap="none" anchor="ctr"/>
          <a:lstStyle/>
          <a:p>
            <a:endParaRPr lang="en-US"/>
          </a:p>
        </p:txBody>
      </p:sp>
      <p:sp>
        <p:nvSpPr>
          <p:cNvPr id="118804" name="Rectangle 20"/>
          <p:cNvSpPr>
            <a:spLocks noChangeArrowheads="1"/>
          </p:cNvSpPr>
          <p:nvPr/>
        </p:nvSpPr>
        <p:spPr bwMode="auto">
          <a:xfrm rot="1053714">
            <a:off x="6553200" y="3962400"/>
            <a:ext cx="914400" cy="609600"/>
          </a:xfrm>
          <a:prstGeom prst="rect">
            <a:avLst/>
          </a:prstGeom>
          <a:solidFill>
            <a:srgbClr val="FF0080">
              <a:alpha val="25000"/>
            </a:srgbClr>
          </a:solidFill>
          <a:ln w="9525">
            <a:solidFill>
              <a:schemeClr val="tx1"/>
            </a:solidFill>
            <a:miter lim="800000"/>
            <a:headEnd/>
            <a:tailEnd/>
          </a:ln>
          <a:effectLst/>
        </p:spPr>
        <p:txBody>
          <a:bodyPr wrap="none" anchor="ctr"/>
          <a:lstStyle/>
          <a:p>
            <a:endParaRPr lang="en-US"/>
          </a:p>
        </p:txBody>
      </p:sp>
      <p:sp>
        <p:nvSpPr>
          <p:cNvPr id="118805" name="Text Box 21"/>
          <p:cNvSpPr txBox="1">
            <a:spLocks noChangeArrowheads="1"/>
          </p:cNvSpPr>
          <p:nvPr/>
        </p:nvSpPr>
        <p:spPr bwMode="auto">
          <a:xfrm>
            <a:off x="3505200" y="5530850"/>
            <a:ext cx="5029200" cy="946150"/>
          </a:xfrm>
          <a:prstGeom prst="rect">
            <a:avLst/>
          </a:prstGeom>
          <a:noFill/>
          <a:ln w="9525">
            <a:noFill/>
            <a:miter lim="800000"/>
            <a:headEnd/>
            <a:tailEnd/>
          </a:ln>
          <a:effectLst/>
        </p:spPr>
        <p:txBody>
          <a:bodyPr>
            <a:spAutoFit/>
          </a:bodyPr>
          <a:lstStyle/>
          <a:p>
            <a:pPr>
              <a:spcBef>
                <a:spcPct val="50000"/>
              </a:spcBef>
            </a:pPr>
            <a:r>
              <a:rPr lang="en-US" sz="2800" b="1">
                <a:solidFill>
                  <a:schemeClr val="bg1"/>
                </a:solidFill>
              </a:rPr>
              <a:t>Something looks different here…</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p:cNvSpPr>
          <p:nvPr>
            <p:ph type="title" idx="4294967295"/>
          </p:nvPr>
        </p:nvSpPr>
        <p:spPr/>
        <p:txBody>
          <a:bodyPr/>
          <a:lstStyle/>
          <a:p>
            <a:r>
              <a:rPr lang="en-US" b="0" smtClean="0">
                <a:latin typeface="Arial" charset="0"/>
              </a:rPr>
              <a:t>Grade Bands…</a:t>
            </a:r>
            <a:endParaRPr lang="en-US" smtClean="0"/>
          </a:p>
        </p:txBody>
      </p:sp>
      <p:sp>
        <p:nvSpPr>
          <p:cNvPr id="171011" name="Rectangle 3"/>
          <p:cNvSpPr>
            <a:spLocks noGrp="1"/>
          </p:cNvSpPr>
          <p:nvPr>
            <p:ph type="body" idx="4294967295"/>
          </p:nvPr>
        </p:nvSpPr>
        <p:spPr>
          <a:xfrm>
            <a:off x="457200" y="1905000"/>
            <a:ext cx="8229600" cy="4625975"/>
          </a:xfrm>
        </p:spPr>
        <p:txBody>
          <a:bodyPr/>
          <a:lstStyle/>
          <a:p>
            <a:r>
              <a:rPr lang="en-US" smtClean="0">
                <a:solidFill>
                  <a:schemeClr val="bg1"/>
                </a:solidFill>
              </a:rPr>
              <a:t>The domains of science (EALR 4) are extended to grade 11</a:t>
            </a:r>
          </a:p>
          <a:p>
            <a:r>
              <a:rPr lang="en-US" smtClean="0">
                <a:solidFill>
                  <a:schemeClr val="bg1"/>
                </a:solidFill>
              </a:rPr>
              <a:t>The cross-cutting concepts and abilities extend to grade 12</a:t>
            </a:r>
          </a:p>
          <a:p>
            <a:r>
              <a:rPr lang="en-US" smtClean="0">
                <a:solidFill>
                  <a:schemeClr val="bg1"/>
                </a:solidFill>
              </a:rPr>
              <a:t>Three elementary grade bands: </a:t>
            </a:r>
          </a:p>
          <a:p>
            <a:pPr lvl="1"/>
            <a:r>
              <a:rPr lang="en-US" smtClean="0">
                <a:solidFill>
                  <a:schemeClr val="bg1"/>
                </a:solidFill>
                <a:ea typeface="ＭＳ Ｐゴシック" pitchFamily="-64" charset="-128"/>
              </a:rPr>
              <a:t>K-1, 2-3, 4-5</a:t>
            </a:r>
          </a:p>
          <a:p>
            <a:endParaRPr lang="en-US" smtClean="0">
              <a:solidFill>
                <a:schemeClr val="bg1"/>
              </a:solidFill>
            </a:endParaRPr>
          </a:p>
          <a:p>
            <a:pPr lvl="1"/>
            <a:endParaRPr lang="en-US" smtClean="0">
              <a:solidFill>
                <a:schemeClr val="bg1"/>
              </a:solidFill>
              <a:ea typeface="ＭＳ Ｐゴシック" pitchFamily="-64" charset="-12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chemeClr val="accent1"/>
        </a:solidFill>
        <a:effectLst/>
      </p:bgPr>
    </p:bg>
    <p:spTree>
      <p:nvGrpSpPr>
        <p:cNvPr id="1" name=""/>
        <p:cNvGrpSpPr/>
        <p:nvPr/>
      </p:nvGrpSpPr>
      <p:grpSpPr>
        <a:xfrm>
          <a:off x="0" y="0"/>
          <a:ext cx="0" cy="0"/>
          <a:chOff x="0" y="0"/>
          <a:chExt cx="0" cy="0"/>
        </a:xfrm>
      </p:grpSpPr>
      <p:pic>
        <p:nvPicPr>
          <p:cNvPr id="122882" name="Picture 2" descr="anatomy of a standard"/>
          <p:cNvPicPr>
            <a:picLocks noChangeAspect="1" noChangeArrowheads="1"/>
          </p:cNvPicPr>
          <p:nvPr/>
        </p:nvPicPr>
        <p:blipFill>
          <a:blip r:embed="rId3" cstate="print"/>
          <a:srcRect/>
          <a:stretch>
            <a:fillRect/>
          </a:stretch>
        </p:blipFill>
        <p:spPr bwMode="auto">
          <a:xfrm>
            <a:off x="533400" y="304800"/>
            <a:ext cx="4630738" cy="6013450"/>
          </a:xfrm>
          <a:prstGeom prst="rect">
            <a:avLst/>
          </a:prstGeom>
          <a:noFill/>
        </p:spPr>
      </p:pic>
      <p:sp>
        <p:nvSpPr>
          <p:cNvPr id="122883" name="Rectangle 3"/>
          <p:cNvSpPr>
            <a:spLocks noChangeArrowheads="1"/>
          </p:cNvSpPr>
          <p:nvPr/>
        </p:nvSpPr>
        <p:spPr bwMode="auto">
          <a:xfrm>
            <a:off x="5029200" y="1295400"/>
            <a:ext cx="457200" cy="1371600"/>
          </a:xfrm>
          <a:prstGeom prst="rect">
            <a:avLst/>
          </a:prstGeom>
          <a:solidFill>
            <a:schemeClr val="hlink"/>
          </a:solidFill>
          <a:ln w="3175">
            <a:solidFill>
              <a:srgbClr val="F0AD00"/>
            </a:solidFill>
            <a:miter lim="800000"/>
            <a:headEnd/>
            <a:tailEnd/>
          </a:ln>
          <a:effectLst/>
        </p:spPr>
        <p:txBody>
          <a:bodyPr wrap="none" anchor="ctr"/>
          <a:lstStyle/>
          <a:p>
            <a:endParaRPr lang="en-US"/>
          </a:p>
        </p:txBody>
      </p:sp>
      <p:sp>
        <p:nvSpPr>
          <p:cNvPr id="122884" name="Text Box 4"/>
          <p:cNvSpPr txBox="1">
            <a:spLocks noChangeArrowheads="1"/>
          </p:cNvSpPr>
          <p:nvPr/>
        </p:nvSpPr>
        <p:spPr bwMode="auto">
          <a:xfrm>
            <a:off x="5562600" y="2971800"/>
            <a:ext cx="2819400" cy="1311275"/>
          </a:xfrm>
          <a:prstGeom prst="rect">
            <a:avLst/>
          </a:prstGeom>
          <a:noFill/>
          <a:ln w="9525">
            <a:noFill/>
            <a:miter lim="800000"/>
            <a:headEnd/>
            <a:tailEnd/>
          </a:ln>
          <a:effectLst/>
        </p:spPr>
        <p:txBody>
          <a:bodyPr>
            <a:spAutoFit/>
          </a:bodyPr>
          <a:lstStyle/>
          <a:p>
            <a:pPr>
              <a:spcBef>
                <a:spcPct val="50000"/>
              </a:spcBef>
            </a:pPr>
            <a:r>
              <a:rPr lang="en-US" sz="3200"/>
              <a:t>Overview</a:t>
            </a:r>
          </a:p>
          <a:p>
            <a:pPr>
              <a:spcBef>
                <a:spcPct val="50000"/>
              </a:spcBef>
            </a:pPr>
            <a:r>
              <a:rPr lang="en-US" sz="3200"/>
              <a:t>Questions 5-6</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457200" y="155575"/>
            <a:ext cx="8229600" cy="1252538"/>
          </a:xfrm>
        </p:spPr>
        <p:txBody>
          <a:bodyPr/>
          <a:lstStyle/>
          <a:p>
            <a:r>
              <a:rPr lang="en-US" b="0" smtClean="0">
                <a:latin typeface="Arial" charset="0"/>
              </a:rPr>
              <a:t>Key to numbering system</a:t>
            </a:r>
            <a:endParaRPr lang="en-US" smtClean="0"/>
          </a:p>
        </p:txBody>
      </p:sp>
      <p:sp>
        <p:nvSpPr>
          <p:cNvPr id="47107" name="Content Placeholder 2"/>
          <p:cNvSpPr>
            <a:spLocks noGrp="1"/>
          </p:cNvSpPr>
          <p:nvPr>
            <p:ph idx="1"/>
          </p:nvPr>
        </p:nvSpPr>
        <p:spPr/>
        <p:txBody>
          <a:bodyPr/>
          <a:lstStyle/>
          <a:p>
            <a:pPr algn="ctr">
              <a:buFont typeface="Wingdings 2" pitchFamily="-64" charset="2"/>
              <a:buNone/>
            </a:pPr>
            <a:endParaRPr lang="en-US" smtClean="0"/>
          </a:p>
          <a:p>
            <a:pPr algn="ctr">
              <a:buFont typeface="Wingdings 2" pitchFamily="-64" charset="2"/>
              <a:buNone/>
            </a:pPr>
            <a:endParaRPr lang="en-US" smtClean="0"/>
          </a:p>
          <a:p>
            <a:pPr algn="ctr">
              <a:buFont typeface="Wingdings 2" pitchFamily="-64" charset="2"/>
              <a:buNone/>
            </a:pPr>
            <a:r>
              <a:rPr lang="en-US" sz="6600" smtClean="0"/>
              <a:t>2-3 ES2 B</a:t>
            </a:r>
            <a:endParaRPr lang="en-US" smtClean="0"/>
          </a:p>
        </p:txBody>
      </p:sp>
      <p:sp>
        <p:nvSpPr>
          <p:cNvPr id="47109" name="AutoShape 5"/>
          <p:cNvSpPr>
            <a:spLocks/>
          </p:cNvSpPr>
          <p:nvPr/>
        </p:nvSpPr>
        <p:spPr bwMode="auto">
          <a:xfrm>
            <a:off x="762000" y="4630738"/>
            <a:ext cx="1219200" cy="984250"/>
          </a:xfrm>
          <a:prstGeom prst="accentCallout1">
            <a:avLst>
              <a:gd name="adj1" fmla="val 11958"/>
              <a:gd name="adj2" fmla="val 106250"/>
              <a:gd name="adj3" fmla="val -95019"/>
              <a:gd name="adj4" fmla="val 204167"/>
            </a:avLst>
          </a:prstGeom>
          <a:solidFill>
            <a:schemeClr val="accent1"/>
          </a:solidFill>
          <a:ln w="38100">
            <a:solidFill>
              <a:schemeClr val="tx1"/>
            </a:solidFill>
            <a:miter lim="800000"/>
            <a:headEnd/>
            <a:tailEnd/>
          </a:ln>
          <a:effectLst/>
        </p:spPr>
        <p:txBody>
          <a:bodyPr>
            <a:spAutoFit/>
          </a:bodyPr>
          <a:lstStyle/>
          <a:p>
            <a:r>
              <a:rPr lang="en-US" sz="2800"/>
              <a:t>Grade level</a:t>
            </a:r>
            <a:endParaRPr lang="en-US"/>
          </a:p>
        </p:txBody>
      </p:sp>
      <p:sp>
        <p:nvSpPr>
          <p:cNvPr id="47110" name="AutoShape 6"/>
          <p:cNvSpPr>
            <a:spLocks/>
          </p:cNvSpPr>
          <p:nvPr/>
        </p:nvSpPr>
        <p:spPr bwMode="auto">
          <a:xfrm>
            <a:off x="3581400" y="4572000"/>
            <a:ext cx="1092200" cy="984250"/>
          </a:xfrm>
          <a:prstGeom prst="accentCallout1">
            <a:avLst>
              <a:gd name="adj1" fmla="val 11958"/>
              <a:gd name="adj2" fmla="val 106977"/>
              <a:gd name="adj3" fmla="val -84218"/>
              <a:gd name="adj4" fmla="val 138370"/>
            </a:avLst>
          </a:prstGeom>
          <a:solidFill>
            <a:schemeClr val="accent1"/>
          </a:solidFill>
          <a:ln w="38100">
            <a:solidFill>
              <a:schemeClr val="tx1"/>
            </a:solidFill>
            <a:miter lim="800000"/>
            <a:headEnd/>
            <a:tailEnd/>
          </a:ln>
          <a:effectLst/>
        </p:spPr>
        <p:txBody>
          <a:bodyPr>
            <a:spAutoFit/>
          </a:bodyPr>
          <a:lstStyle/>
          <a:p>
            <a:r>
              <a:rPr lang="en-US" sz="2800"/>
              <a:t>Big Idea</a:t>
            </a:r>
            <a:r>
              <a:rPr lang="en-US" sz="2400"/>
              <a:t>      </a:t>
            </a:r>
            <a:endParaRPr lang="en-US"/>
          </a:p>
        </p:txBody>
      </p:sp>
      <p:sp>
        <p:nvSpPr>
          <p:cNvPr id="47111" name="AutoShape 7"/>
          <p:cNvSpPr>
            <a:spLocks/>
          </p:cNvSpPr>
          <p:nvPr/>
        </p:nvSpPr>
        <p:spPr bwMode="auto">
          <a:xfrm>
            <a:off x="6781800" y="4572000"/>
            <a:ext cx="1905000" cy="984250"/>
          </a:xfrm>
          <a:prstGeom prst="accentCallout1">
            <a:avLst>
              <a:gd name="adj1" fmla="val 11958"/>
              <a:gd name="adj2" fmla="val -4000"/>
              <a:gd name="adj3" fmla="val -84051"/>
              <a:gd name="adj4" fmla="val -32667"/>
            </a:avLst>
          </a:prstGeom>
          <a:solidFill>
            <a:schemeClr val="accent1"/>
          </a:solidFill>
          <a:ln w="38100">
            <a:solidFill>
              <a:schemeClr val="tx1"/>
            </a:solidFill>
            <a:miter lim="800000"/>
            <a:headEnd/>
            <a:tailEnd/>
          </a:ln>
          <a:effectLst/>
        </p:spPr>
        <p:txBody>
          <a:bodyPr>
            <a:spAutoFit/>
          </a:bodyPr>
          <a:lstStyle/>
          <a:p>
            <a:r>
              <a:rPr lang="en-US" sz="2800"/>
              <a:t>Content Standard</a:t>
            </a:r>
            <a:r>
              <a:rPr lang="en-US" sz="2400"/>
              <a:t>      </a:t>
            </a:r>
            <a:endParaRPr lang="en-US"/>
          </a:p>
        </p:txBody>
      </p:sp>
      <p:sp>
        <p:nvSpPr>
          <p:cNvPr id="47112" name="AutoShape 8"/>
          <p:cNvSpPr>
            <a:spLocks/>
          </p:cNvSpPr>
          <p:nvPr/>
        </p:nvSpPr>
        <p:spPr bwMode="auto">
          <a:xfrm rot="-5400000">
            <a:off x="2971800" y="2819400"/>
            <a:ext cx="304800" cy="1371600"/>
          </a:xfrm>
          <a:prstGeom prst="leftBracket">
            <a:avLst>
              <a:gd name="adj" fmla="val 37500"/>
            </a:avLst>
          </a:prstGeom>
          <a:noFill/>
          <a:ln w="38100">
            <a:solidFill>
              <a:schemeClr val="tx1"/>
            </a:solidFill>
            <a:round/>
            <a:headEnd/>
            <a:tailEnd/>
          </a:ln>
          <a:effectLst/>
        </p:spPr>
        <p:txBody>
          <a:bodyPr wrap="none" anchor="ctr"/>
          <a:lstStyle/>
          <a:p>
            <a:endParaRPr lang="en-US"/>
          </a:p>
        </p:txBody>
      </p:sp>
      <p:sp>
        <p:nvSpPr>
          <p:cNvPr id="47113" name="AutoShape 9"/>
          <p:cNvSpPr>
            <a:spLocks/>
          </p:cNvSpPr>
          <p:nvPr/>
        </p:nvSpPr>
        <p:spPr bwMode="auto">
          <a:xfrm rot="-5400000">
            <a:off x="4572000" y="2743200"/>
            <a:ext cx="304800" cy="1676400"/>
          </a:xfrm>
          <a:prstGeom prst="leftBracket">
            <a:avLst>
              <a:gd name="adj" fmla="val 45833"/>
            </a:avLst>
          </a:prstGeom>
          <a:noFill/>
          <a:ln w="38100">
            <a:solidFill>
              <a:schemeClr val="tx1"/>
            </a:solidFill>
            <a:round/>
            <a:headEnd/>
            <a:tailEnd/>
          </a:ln>
          <a:effectLst/>
        </p:spPr>
        <p:txBody>
          <a:bodyPr wrap="none" anchor="ctr"/>
          <a:lstStyle/>
          <a:p>
            <a:endParaRPr lang="en-US"/>
          </a:p>
        </p:txBody>
      </p:sp>
      <p:sp>
        <p:nvSpPr>
          <p:cNvPr id="47114" name="AutoShape 10"/>
          <p:cNvSpPr>
            <a:spLocks/>
          </p:cNvSpPr>
          <p:nvPr/>
        </p:nvSpPr>
        <p:spPr bwMode="auto">
          <a:xfrm rot="-5400000">
            <a:off x="6057900" y="3238500"/>
            <a:ext cx="152400" cy="685800"/>
          </a:xfrm>
          <a:prstGeom prst="leftBracket">
            <a:avLst>
              <a:gd name="adj" fmla="val 37500"/>
            </a:avLst>
          </a:prstGeom>
          <a:noFill/>
          <a:ln w="38100">
            <a:solidFill>
              <a:schemeClr val="tx1"/>
            </a:solidFill>
            <a:round/>
            <a:headEnd/>
            <a:tailEnd/>
          </a:ln>
          <a:effectLst/>
        </p:spPr>
        <p:txBody>
          <a:bodyPr wrap="none" anchor="ctr"/>
          <a:lstStyle/>
          <a:p>
            <a:endParaRPr lang="en-US"/>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51062"/>
          </a:xfrm>
        </p:spPr>
        <p:txBody>
          <a:bodyPr rtlCol="0">
            <a:normAutofit fontScale="90000"/>
            <a:scene3d>
              <a:camera prst="orthographicFront"/>
              <a:lightRig rig="threePt" dir="t">
                <a:rot lat="0" lon="0" rev="4800000"/>
              </a:lightRig>
            </a:scene3d>
            <a:sp3d prstMaterial="matte">
              <a:bevelT w="50800" h="10160"/>
            </a:sp3d>
          </a:bodyPr>
          <a:lstStyle/>
          <a:p>
            <a:pPr algn="ctr" eaLnBrk="1" fontAlgn="auto" hangingPunct="1">
              <a:spcAft>
                <a:spcPts val="0"/>
              </a:spcAft>
              <a:defRPr/>
            </a:pPr>
            <a:r>
              <a:rPr lang="en-US" sz="5200" dirty="0" smtClean="0">
                <a:solidFill>
                  <a:schemeClr val="accent1">
                    <a:satMod val="150000"/>
                  </a:schemeClr>
                </a:solidFill>
                <a:ea typeface="+mj-ea"/>
              </a:rPr>
              <a:t/>
            </a:r>
            <a:br>
              <a:rPr lang="en-US" sz="5200" dirty="0" smtClean="0">
                <a:solidFill>
                  <a:schemeClr val="accent1">
                    <a:satMod val="150000"/>
                  </a:schemeClr>
                </a:solidFill>
                <a:ea typeface="+mj-ea"/>
              </a:rPr>
            </a:br>
            <a:r>
              <a:rPr lang="en-US" sz="5200" dirty="0" smtClean="0">
                <a:solidFill>
                  <a:schemeClr val="accent1">
                    <a:satMod val="150000"/>
                  </a:schemeClr>
                </a:solidFill>
                <a:ea typeface="+mj-ea"/>
              </a:rPr>
              <a:t>The Appendix Has….</a:t>
            </a:r>
            <a:br>
              <a:rPr lang="en-US" sz="5200" dirty="0" smtClean="0">
                <a:solidFill>
                  <a:schemeClr val="accent1">
                    <a:satMod val="150000"/>
                  </a:schemeClr>
                </a:solidFill>
                <a:ea typeface="+mj-ea"/>
              </a:rPr>
            </a:br>
            <a:endParaRPr lang="en-US" sz="5200" dirty="0">
              <a:solidFill>
                <a:schemeClr val="accent1">
                  <a:satMod val="150000"/>
                </a:schemeClr>
              </a:solidFill>
              <a:ea typeface="+mj-ea"/>
            </a:endParaRPr>
          </a:p>
        </p:txBody>
      </p:sp>
      <p:grpSp>
        <p:nvGrpSpPr>
          <p:cNvPr id="34820" name="Content Placeholder 12"/>
          <p:cNvGrpSpPr>
            <a:grpSpLocks noGrp="1"/>
          </p:cNvGrpSpPr>
          <p:nvPr>
            <p:ph sz="half" idx="2"/>
          </p:nvPr>
        </p:nvGrpSpPr>
        <p:grpSpPr bwMode="auto">
          <a:xfrm>
            <a:off x="3886200" y="1752600"/>
            <a:ext cx="4648200" cy="4416425"/>
            <a:chOff x="0" y="0"/>
            <a:chExt cx="9144000" cy="7499590"/>
          </a:xfrm>
        </p:grpSpPr>
        <p:pic>
          <p:nvPicPr>
            <p:cNvPr id="34822" name="Picture 13" descr="Some More Ideas by Daniel Muscetta.jpg"/>
            <p:cNvPicPr>
              <a:picLocks noChangeAspect="1"/>
            </p:cNvPicPr>
            <p:nvPr/>
          </p:nvPicPr>
          <p:blipFill>
            <a:blip r:embed="rId3" cstate="print"/>
            <a:srcRect/>
            <a:stretch>
              <a:fillRect/>
            </a:stretch>
          </p:blipFill>
          <p:spPr bwMode="auto">
            <a:xfrm>
              <a:off x="0" y="0"/>
              <a:ext cx="9144000" cy="6858000"/>
            </a:xfrm>
            <a:prstGeom prst="rect">
              <a:avLst/>
            </a:prstGeom>
            <a:noFill/>
            <a:ln>
              <a:noFill/>
            </a:ln>
          </p:spPr>
        </p:pic>
        <p:sp>
          <p:nvSpPr>
            <p:cNvPr id="34823" name="TextBox 14"/>
            <p:cNvSpPr txBox="1">
              <a:spLocks noChangeArrowheads="1"/>
            </p:cNvSpPr>
            <p:nvPr/>
          </p:nvSpPr>
          <p:spPr bwMode="auto">
            <a:xfrm>
              <a:off x="6783049" y="6642340"/>
              <a:ext cx="2360951" cy="857250"/>
            </a:xfrm>
            <a:prstGeom prst="rect">
              <a:avLst/>
            </a:prstGeom>
            <a:noFill/>
            <a:ln>
              <a:noFill/>
            </a:ln>
          </p:spPr>
          <p:txBody>
            <a:bodyPr lIns="54864" tIns="91440">
              <a:spAutoFit/>
            </a:bodyPr>
            <a:lstStyle/>
            <a:p>
              <a:r>
                <a:rPr lang="en-US" sz="800">
                  <a:latin typeface="Corbel" pitchFamily="-65" charset="0"/>
                </a:rPr>
                <a:t>http://www.flickr.com/photos/dani3l3/164284455/</a:t>
              </a:r>
            </a:p>
          </p:txBody>
        </p:sp>
      </p:grpSp>
      <p:sp>
        <p:nvSpPr>
          <p:cNvPr id="34821" name="TextBox 17"/>
          <p:cNvSpPr txBox="1">
            <a:spLocks noChangeArrowheads="1"/>
          </p:cNvSpPr>
          <p:nvPr/>
        </p:nvSpPr>
        <p:spPr bwMode="auto">
          <a:xfrm>
            <a:off x="914400" y="3124200"/>
            <a:ext cx="2286000" cy="1431925"/>
          </a:xfrm>
          <a:prstGeom prst="rect">
            <a:avLst/>
          </a:prstGeom>
          <a:noFill/>
          <a:ln w="9525">
            <a:noFill/>
            <a:miter lim="800000"/>
            <a:headEnd/>
            <a:tailEnd/>
          </a:ln>
        </p:spPr>
        <p:txBody>
          <a:bodyPr>
            <a:spAutoFit/>
          </a:bodyPr>
          <a:lstStyle/>
          <a:p>
            <a:r>
              <a:rPr lang="en-US" sz="4400">
                <a:solidFill>
                  <a:srgbClr val="2D313C"/>
                </a:solidFill>
                <a:latin typeface="Corbel" pitchFamily="-65" charset="0"/>
              </a:rPr>
              <a:t>More Ideas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Glossary</a:t>
            </a:r>
            <a:endParaRPr lang="en-US" dirty="0"/>
          </a:p>
        </p:txBody>
      </p:sp>
      <p:sp>
        <p:nvSpPr>
          <p:cNvPr id="6" name="Rectangle 5"/>
          <p:cNvSpPr/>
          <p:nvPr/>
        </p:nvSpPr>
        <p:spPr>
          <a:xfrm>
            <a:off x="4114800" y="533400"/>
            <a:ext cx="4419600" cy="6096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 name="Object 2"/>
          <p:cNvGraphicFramePr>
            <a:graphicFrameLocks noChangeAspect="1"/>
          </p:cNvGraphicFramePr>
          <p:nvPr/>
        </p:nvGraphicFramePr>
        <p:xfrm>
          <a:off x="4267200" y="685800"/>
          <a:ext cx="4152000" cy="5867400"/>
        </p:xfrm>
        <a:graphic>
          <a:graphicData uri="http://schemas.openxmlformats.org/presentationml/2006/ole">
            <p:oleObj spid="_x0000_s199682" name="Document" r:id="rId3" imgW="5949456" imgH="8132199" progId="Word.Document.12">
              <p:embed/>
            </p:oleObj>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show="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79450" y="692150"/>
            <a:ext cx="8458200" cy="1222375"/>
          </a:xfrm>
        </p:spPr>
        <p:txBody>
          <a:bodyPr rtlCol="0">
            <a:normAutofit fontScale="90000"/>
            <a:scene3d>
              <a:camera prst="orthographicFront"/>
              <a:lightRig rig="threePt" dir="t">
                <a:rot lat="0" lon="0" rev="4800000"/>
              </a:lightRig>
            </a:scene3d>
            <a:sp3d prstMaterial="matte">
              <a:bevelT w="50800" h="10160"/>
            </a:sp3d>
          </a:bodyPr>
          <a:lstStyle/>
          <a:p>
            <a:pPr algn="ctr" eaLnBrk="1" fontAlgn="auto" hangingPunct="1">
              <a:spcAft>
                <a:spcPts val="0"/>
              </a:spcAft>
              <a:defRPr/>
            </a:pPr>
            <a:r>
              <a:rPr lang="en-US" dirty="0" smtClean="0">
                <a:solidFill>
                  <a:schemeClr val="accent1">
                    <a:satMod val="150000"/>
                  </a:schemeClr>
                </a:solidFill>
                <a:ea typeface="+mj-ea"/>
              </a:rPr>
              <a:t/>
            </a:r>
            <a:br>
              <a:rPr lang="en-US" dirty="0" smtClean="0">
                <a:solidFill>
                  <a:schemeClr val="accent1">
                    <a:satMod val="150000"/>
                  </a:schemeClr>
                </a:solidFill>
                <a:ea typeface="+mj-ea"/>
              </a:rPr>
            </a:br>
            <a:r>
              <a:rPr lang="en-US" sz="3600" dirty="0" smtClean="0">
                <a:solidFill>
                  <a:schemeClr val="accent1">
                    <a:satMod val="150000"/>
                  </a:schemeClr>
                </a:solidFill>
                <a:ea typeface="+mj-ea"/>
              </a:rPr>
              <a:t/>
            </a:r>
            <a:br>
              <a:rPr lang="en-US" sz="3600" dirty="0" smtClean="0">
                <a:solidFill>
                  <a:schemeClr val="accent1">
                    <a:satMod val="150000"/>
                  </a:schemeClr>
                </a:solidFill>
                <a:ea typeface="+mj-ea"/>
              </a:rPr>
            </a:br>
            <a:endParaRPr lang="en-US" sz="3600" dirty="0">
              <a:solidFill>
                <a:schemeClr val="accent1">
                  <a:satMod val="150000"/>
                </a:schemeClr>
              </a:solidFill>
              <a:ea typeface="+mj-ea"/>
            </a:endParaRPr>
          </a:p>
        </p:txBody>
      </p:sp>
      <p:sp>
        <p:nvSpPr>
          <p:cNvPr id="5" name="Subtitle 4"/>
          <p:cNvSpPr>
            <a:spLocks noGrp="1"/>
          </p:cNvSpPr>
          <p:nvPr>
            <p:ph type="subTitle" idx="1"/>
          </p:nvPr>
        </p:nvSpPr>
        <p:spPr/>
        <p:txBody>
          <a:bodyPr/>
          <a:lstStyle/>
          <a:p>
            <a:pPr algn="ctr"/>
            <a:r>
              <a:rPr lang="en-US" sz="9600" dirty="0" smtClean="0"/>
              <a:t>Break!</a:t>
            </a:r>
            <a:endParaRPr lang="en-US" sz="9600"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26979" name="Rectangle 3"/>
          <p:cNvSpPr>
            <a:spLocks noGrp="1"/>
          </p:cNvSpPr>
          <p:nvPr>
            <p:ph type="subTitle" idx="4294967295"/>
          </p:nvPr>
        </p:nvSpPr>
        <p:spPr>
          <a:xfrm>
            <a:off x="1371600" y="3886200"/>
            <a:ext cx="6400800" cy="1752600"/>
          </a:xfrm>
        </p:spPr>
        <p:txBody>
          <a:bodyPr/>
          <a:lstStyle/>
          <a:p>
            <a:pPr marL="119063" indent="0" algn="ctr">
              <a:buFont typeface="Wingdings 2" pitchFamily="-64" charset="2"/>
              <a:buNone/>
            </a:pPr>
            <a:endParaRPr lang="en-US" smtClean="0"/>
          </a:p>
        </p:txBody>
      </p:sp>
      <p:pic>
        <p:nvPicPr>
          <p:cNvPr id="126980" name="Picture 4" descr="change"/>
          <p:cNvPicPr>
            <a:picLocks noChangeAspect="1" noChangeArrowheads="1"/>
          </p:cNvPicPr>
          <p:nvPr/>
        </p:nvPicPr>
        <p:blipFill>
          <a:blip r:embed="rId3" cstate="print"/>
          <a:srcRect/>
          <a:stretch>
            <a:fillRect/>
          </a:stretch>
        </p:blipFill>
        <p:spPr bwMode="auto">
          <a:xfrm>
            <a:off x="1066800" y="838200"/>
            <a:ext cx="7010400" cy="49149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2" name="Text Box 8"/>
          <p:cNvSpPr txBox="1">
            <a:spLocks noChangeArrowheads="1"/>
          </p:cNvSpPr>
          <p:nvPr/>
        </p:nvSpPr>
        <p:spPr bwMode="auto">
          <a:xfrm>
            <a:off x="228600" y="365125"/>
            <a:ext cx="7620000" cy="823913"/>
          </a:xfrm>
          <a:prstGeom prst="rect">
            <a:avLst/>
          </a:prstGeom>
          <a:noFill/>
          <a:ln w="9525">
            <a:noFill/>
            <a:miter lim="800000"/>
            <a:headEnd/>
            <a:tailEnd/>
          </a:ln>
          <a:effectLst/>
        </p:spPr>
        <p:txBody>
          <a:bodyPr>
            <a:spAutoFit/>
          </a:bodyPr>
          <a:lstStyle/>
          <a:p>
            <a:pPr>
              <a:spcBef>
                <a:spcPct val="50000"/>
              </a:spcBef>
            </a:pPr>
            <a:r>
              <a:rPr lang="en-US" sz="4800" dirty="0" smtClean="0">
                <a:solidFill>
                  <a:schemeClr val="accent1"/>
                </a:solidFill>
              </a:rPr>
              <a:t>Why are we here?</a:t>
            </a:r>
            <a:endParaRPr lang="en-US" sz="2400" b="1" dirty="0">
              <a:solidFill>
                <a:schemeClr val="accent1"/>
              </a:solidFill>
            </a:endParaRPr>
          </a:p>
        </p:txBody>
      </p:sp>
      <p:pic>
        <p:nvPicPr>
          <p:cNvPr id="7" name="Picture 6" descr="compass.jpg"/>
          <p:cNvPicPr>
            <a:picLocks noChangeAspect="1"/>
          </p:cNvPicPr>
          <p:nvPr/>
        </p:nvPicPr>
        <p:blipFill>
          <a:blip r:embed="rId3" cstate="print"/>
          <a:stretch>
            <a:fillRect/>
          </a:stretch>
        </p:blipFill>
        <p:spPr>
          <a:xfrm>
            <a:off x="3415102" y="1752600"/>
            <a:ext cx="5474898" cy="3886200"/>
          </a:xfrm>
          <a:prstGeom prst="rect">
            <a:avLst/>
          </a:prstGeom>
        </p:spPr>
      </p:pic>
      <p:sp>
        <p:nvSpPr>
          <p:cNvPr id="8" name="TextBox 7"/>
          <p:cNvSpPr txBox="1"/>
          <p:nvPr/>
        </p:nvSpPr>
        <p:spPr>
          <a:xfrm>
            <a:off x="304800" y="6096000"/>
            <a:ext cx="5410200" cy="523220"/>
          </a:xfrm>
          <a:prstGeom prst="rect">
            <a:avLst/>
          </a:prstGeom>
          <a:noFill/>
        </p:spPr>
        <p:txBody>
          <a:bodyPr wrap="square" rtlCol="0">
            <a:spAutoFit/>
          </a:bodyPr>
          <a:lstStyle/>
          <a:p>
            <a:r>
              <a:rPr lang="en-US" sz="2800" b="1" dirty="0" smtClean="0"/>
              <a:t>And where are we going?</a:t>
            </a:r>
            <a:endParaRPr lang="en-US" sz="2800"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187396" name="Rectangle 4"/>
          <p:cNvSpPr>
            <a:spLocks noChangeArrowheads="1"/>
          </p:cNvSpPr>
          <p:nvPr/>
        </p:nvSpPr>
        <p:spPr bwMode="auto">
          <a:xfrm>
            <a:off x="685800" y="533400"/>
            <a:ext cx="7543800" cy="1600200"/>
          </a:xfrm>
          <a:prstGeom prst="rect">
            <a:avLst/>
          </a:prstGeom>
          <a:solidFill>
            <a:schemeClr val="tx1"/>
          </a:solidFill>
          <a:ln w="57150">
            <a:solidFill>
              <a:schemeClr val="bg1"/>
            </a:solidFill>
            <a:miter lim="800000"/>
            <a:headEnd/>
            <a:tailEnd/>
          </a:ln>
          <a:effectLst/>
        </p:spPr>
        <p:txBody>
          <a:bodyPr wrap="none" anchor="t"/>
          <a:lstStyle/>
          <a:p>
            <a:r>
              <a:rPr lang="en-US" sz="2400" b="1" dirty="0" smtClean="0">
                <a:solidFill>
                  <a:schemeClr val="bg1"/>
                </a:solidFill>
              </a:rPr>
              <a:t>Similarities:</a:t>
            </a:r>
            <a:endParaRPr lang="en-US" sz="2400" dirty="0"/>
          </a:p>
        </p:txBody>
      </p:sp>
      <p:sp>
        <p:nvSpPr>
          <p:cNvPr id="187398" name="Line 6"/>
          <p:cNvSpPr>
            <a:spLocks noChangeShapeType="1"/>
          </p:cNvSpPr>
          <p:nvPr/>
        </p:nvSpPr>
        <p:spPr bwMode="auto">
          <a:xfrm>
            <a:off x="1143000" y="2895600"/>
            <a:ext cx="6629400" cy="0"/>
          </a:xfrm>
          <a:prstGeom prst="line">
            <a:avLst/>
          </a:prstGeom>
          <a:noFill/>
          <a:ln w="38100">
            <a:solidFill>
              <a:schemeClr val="bg1"/>
            </a:solidFill>
            <a:round/>
            <a:headEnd/>
            <a:tailEnd/>
          </a:ln>
          <a:effectLst/>
        </p:spPr>
        <p:txBody>
          <a:bodyPr wrap="none" anchor="ctr"/>
          <a:lstStyle/>
          <a:p>
            <a:endParaRPr lang="en-US"/>
          </a:p>
        </p:txBody>
      </p:sp>
      <p:sp>
        <p:nvSpPr>
          <p:cNvPr id="187399" name="Line 7"/>
          <p:cNvSpPr>
            <a:spLocks noChangeShapeType="1"/>
          </p:cNvSpPr>
          <p:nvPr/>
        </p:nvSpPr>
        <p:spPr bwMode="auto">
          <a:xfrm>
            <a:off x="4419600" y="2286000"/>
            <a:ext cx="0" cy="3810000"/>
          </a:xfrm>
          <a:prstGeom prst="line">
            <a:avLst/>
          </a:prstGeom>
          <a:noFill/>
          <a:ln w="38100">
            <a:solidFill>
              <a:schemeClr val="bg1"/>
            </a:solidFill>
            <a:round/>
            <a:headEnd/>
            <a:tailEnd/>
          </a:ln>
          <a:effectLst/>
        </p:spPr>
        <p:txBody>
          <a:bodyPr wrap="none" anchor="ctr"/>
          <a:lstStyle/>
          <a:p>
            <a:endParaRPr lang="en-US"/>
          </a:p>
        </p:txBody>
      </p:sp>
      <p:sp>
        <p:nvSpPr>
          <p:cNvPr id="187401" name="Text Box 9"/>
          <p:cNvSpPr txBox="1">
            <a:spLocks noChangeArrowheads="1"/>
          </p:cNvSpPr>
          <p:nvPr/>
        </p:nvSpPr>
        <p:spPr bwMode="auto">
          <a:xfrm rot="16200000" flipH="1">
            <a:off x="-939773" y="4154460"/>
            <a:ext cx="3494033" cy="519113"/>
          </a:xfrm>
          <a:prstGeom prst="rect">
            <a:avLst/>
          </a:prstGeom>
          <a:noFill/>
          <a:ln w="9525">
            <a:solidFill>
              <a:schemeClr val="bg1"/>
            </a:solidFill>
            <a:miter lim="800000"/>
            <a:headEnd/>
            <a:tailEnd/>
          </a:ln>
          <a:effectLst/>
        </p:spPr>
        <p:txBody>
          <a:bodyPr vert="wordArtVert">
            <a:spAutoFit/>
          </a:bodyPr>
          <a:lstStyle/>
          <a:p>
            <a:pPr>
              <a:spcBef>
                <a:spcPct val="50000"/>
              </a:spcBef>
            </a:pPr>
            <a:r>
              <a:rPr lang="en-US" b="1" dirty="0">
                <a:solidFill>
                  <a:schemeClr val="bg1"/>
                </a:solidFill>
              </a:rPr>
              <a:t>Differences</a:t>
            </a:r>
          </a:p>
        </p:txBody>
      </p:sp>
      <p:sp>
        <p:nvSpPr>
          <p:cNvPr id="187406" name="Rectangle 14"/>
          <p:cNvSpPr>
            <a:spLocks noChangeArrowheads="1"/>
          </p:cNvSpPr>
          <p:nvPr/>
        </p:nvSpPr>
        <p:spPr bwMode="auto">
          <a:xfrm>
            <a:off x="-193675" y="2709863"/>
            <a:ext cx="184150" cy="366712"/>
          </a:xfrm>
          <a:prstGeom prst="rect">
            <a:avLst/>
          </a:prstGeom>
          <a:noFill/>
          <a:ln w="9525">
            <a:noFill/>
            <a:miter lim="800000"/>
            <a:headEnd/>
            <a:tailEnd/>
          </a:ln>
          <a:effectLst/>
        </p:spPr>
        <p:txBody>
          <a:bodyPr wrap="none">
            <a:spAutoFit/>
          </a:bodyPr>
          <a:lstStyle/>
          <a:p>
            <a:endParaRPr lang="en-US"/>
          </a:p>
        </p:txBody>
      </p:sp>
      <p:sp>
        <p:nvSpPr>
          <p:cNvPr id="187407" name="Text Box 15"/>
          <p:cNvSpPr txBox="1">
            <a:spLocks noChangeArrowheads="1"/>
          </p:cNvSpPr>
          <p:nvPr/>
        </p:nvSpPr>
        <p:spPr bwMode="auto">
          <a:xfrm>
            <a:off x="1676400" y="2286000"/>
            <a:ext cx="2438400" cy="396875"/>
          </a:xfrm>
          <a:prstGeom prst="rect">
            <a:avLst/>
          </a:prstGeom>
          <a:noFill/>
          <a:ln w="9525">
            <a:noFill/>
            <a:miter lim="800000"/>
            <a:headEnd/>
            <a:tailEnd/>
          </a:ln>
          <a:effectLst/>
        </p:spPr>
        <p:txBody>
          <a:bodyPr>
            <a:spAutoFit/>
          </a:bodyPr>
          <a:lstStyle/>
          <a:p>
            <a:pPr>
              <a:spcBef>
                <a:spcPct val="50000"/>
              </a:spcBef>
            </a:pPr>
            <a:r>
              <a:rPr lang="en-US" sz="2000" b="1">
                <a:solidFill>
                  <a:schemeClr val="bg1"/>
                </a:solidFill>
              </a:rPr>
              <a:t>2003 Standards</a:t>
            </a:r>
            <a:endParaRPr lang="en-US"/>
          </a:p>
        </p:txBody>
      </p:sp>
      <p:sp>
        <p:nvSpPr>
          <p:cNvPr id="187408" name="Rectangle 16"/>
          <p:cNvSpPr>
            <a:spLocks noChangeArrowheads="1"/>
          </p:cNvSpPr>
          <p:nvPr/>
        </p:nvSpPr>
        <p:spPr bwMode="auto">
          <a:xfrm>
            <a:off x="5394325" y="2405063"/>
            <a:ext cx="184150" cy="366712"/>
          </a:xfrm>
          <a:prstGeom prst="rect">
            <a:avLst/>
          </a:prstGeom>
          <a:noFill/>
          <a:ln w="9525">
            <a:noFill/>
            <a:miter lim="800000"/>
            <a:headEnd/>
            <a:tailEnd/>
          </a:ln>
          <a:effectLst/>
        </p:spPr>
        <p:txBody>
          <a:bodyPr wrap="none">
            <a:spAutoFit/>
          </a:bodyPr>
          <a:lstStyle/>
          <a:p>
            <a:endParaRPr lang="en-US"/>
          </a:p>
        </p:txBody>
      </p:sp>
      <p:sp>
        <p:nvSpPr>
          <p:cNvPr id="187409" name="Text Box 17"/>
          <p:cNvSpPr txBox="1">
            <a:spLocks noChangeArrowheads="1"/>
          </p:cNvSpPr>
          <p:nvPr/>
        </p:nvSpPr>
        <p:spPr bwMode="auto">
          <a:xfrm>
            <a:off x="4953000" y="2362200"/>
            <a:ext cx="2438400" cy="396875"/>
          </a:xfrm>
          <a:prstGeom prst="rect">
            <a:avLst/>
          </a:prstGeom>
          <a:noFill/>
          <a:ln w="9525">
            <a:noFill/>
            <a:miter lim="800000"/>
            <a:headEnd/>
            <a:tailEnd/>
          </a:ln>
          <a:effectLst/>
        </p:spPr>
        <p:txBody>
          <a:bodyPr>
            <a:spAutoFit/>
          </a:bodyPr>
          <a:lstStyle/>
          <a:p>
            <a:pPr>
              <a:spcBef>
                <a:spcPct val="50000"/>
              </a:spcBef>
            </a:pPr>
            <a:r>
              <a:rPr lang="en-US" sz="2000" b="1">
                <a:solidFill>
                  <a:schemeClr val="bg1"/>
                </a:solidFill>
              </a:rPr>
              <a:t>2009 Standards</a:t>
            </a:r>
            <a:endParaRPr lang="en-US"/>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p:cNvSpPr>
          <p:nvPr>
            <p:ph type="title" idx="4294967295"/>
          </p:nvPr>
        </p:nvSpPr>
        <p:spPr>
          <a:xfrm>
            <a:off x="457200" y="349250"/>
            <a:ext cx="8229600" cy="1250950"/>
          </a:xfrm>
        </p:spPr>
        <p:txBody>
          <a:bodyPr/>
          <a:lstStyle/>
          <a:p>
            <a:r>
              <a:rPr lang="en-US" sz="4900" b="0" smtClean="0">
                <a:latin typeface="Arial" charset="0"/>
              </a:rPr>
              <a:t>Discuss</a:t>
            </a:r>
            <a:endParaRPr lang="en-US" smtClean="0"/>
          </a:p>
        </p:txBody>
      </p:sp>
      <p:sp>
        <p:nvSpPr>
          <p:cNvPr id="120835" name="Rectangle 3"/>
          <p:cNvSpPr>
            <a:spLocks noGrp="1"/>
          </p:cNvSpPr>
          <p:nvPr>
            <p:ph type="body" idx="4294967295"/>
          </p:nvPr>
        </p:nvSpPr>
        <p:spPr>
          <a:xfrm>
            <a:off x="457200" y="2079625"/>
            <a:ext cx="8229600" cy="4625975"/>
          </a:xfrm>
        </p:spPr>
        <p:txBody>
          <a:bodyPr/>
          <a:lstStyle/>
          <a:p>
            <a:r>
              <a:rPr lang="en-US" sz="4000" smtClean="0">
                <a:solidFill>
                  <a:schemeClr val="bg1"/>
                </a:solidFill>
              </a:rPr>
              <a:t>What do you notice about the new standards?</a:t>
            </a:r>
            <a:endParaRPr lang="en-US" smtClean="0">
              <a:solidFill>
                <a:schemeClr val="bg1"/>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24" name="Picture 4" descr="less is more"/>
          <p:cNvPicPr>
            <a:picLocks noChangeAspect="1" noChangeArrowheads="1"/>
          </p:cNvPicPr>
          <p:nvPr/>
        </p:nvPicPr>
        <p:blipFill>
          <a:blip r:embed="rId3" cstate="print"/>
          <a:srcRect/>
          <a:stretch>
            <a:fillRect/>
          </a:stretch>
        </p:blipFill>
        <p:spPr bwMode="auto">
          <a:xfrm>
            <a:off x="-38100" y="0"/>
            <a:ext cx="9182100" cy="6886575"/>
          </a:xfrm>
          <a:prstGeom prst="rect">
            <a:avLst/>
          </a:prstGeom>
          <a:noFill/>
        </p:spPr>
      </p:pic>
      <p:sp>
        <p:nvSpPr>
          <p:cNvPr id="133125" name="Text Box 5"/>
          <p:cNvSpPr txBox="1">
            <a:spLocks noChangeArrowheads="1"/>
          </p:cNvSpPr>
          <p:nvPr/>
        </p:nvSpPr>
        <p:spPr bwMode="auto">
          <a:xfrm>
            <a:off x="-968375" y="2201863"/>
            <a:ext cx="184150" cy="366712"/>
          </a:xfrm>
          <a:prstGeom prst="rect">
            <a:avLst/>
          </a:prstGeom>
          <a:noFill/>
          <a:ln w="9525">
            <a:noFill/>
            <a:miter lim="800000"/>
            <a:headEnd/>
            <a:tailEnd/>
          </a:ln>
          <a:effectLst/>
        </p:spPr>
        <p:txBody>
          <a:bodyPr>
            <a:spAutoFit/>
          </a:bodyPr>
          <a:lstStyle/>
          <a:p>
            <a:pPr>
              <a:spcBef>
                <a:spcPct val="50000"/>
              </a:spcBef>
            </a:pPr>
            <a:endParaRPr lang="en-US"/>
          </a:p>
        </p:txBody>
      </p:sp>
      <p:sp>
        <p:nvSpPr>
          <p:cNvPr id="133127" name="Rectangle 7"/>
          <p:cNvSpPr>
            <a:spLocks noChangeArrowheads="1"/>
          </p:cNvSpPr>
          <p:nvPr/>
        </p:nvSpPr>
        <p:spPr bwMode="auto">
          <a:xfrm>
            <a:off x="0" y="381000"/>
            <a:ext cx="9144000" cy="1219200"/>
          </a:xfrm>
          <a:prstGeom prst="rect">
            <a:avLst/>
          </a:prstGeom>
          <a:solidFill>
            <a:srgbClr val="006BFF"/>
          </a:solidFill>
          <a:ln w="9525">
            <a:solidFill>
              <a:srgbClr val="006FFF"/>
            </a:solidFill>
            <a:miter lim="800000"/>
            <a:headEnd/>
            <a:tailEnd/>
          </a:ln>
          <a:effectLst/>
        </p:spPr>
        <p:txBody>
          <a:bodyPr wrap="none" anchor="ctr"/>
          <a:lstStyle/>
          <a:p>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5170" name="Rectangle 2"/>
          <p:cNvSpPr>
            <a:spLocks noGrp="1"/>
          </p:cNvSpPr>
          <p:nvPr>
            <p:ph type="title" idx="4294967295"/>
          </p:nvPr>
        </p:nvSpPr>
        <p:spPr/>
        <p:txBody>
          <a:bodyPr/>
          <a:lstStyle/>
          <a:p>
            <a:r>
              <a:rPr lang="en-US" smtClean="0"/>
              <a:t>Fewer topics….</a:t>
            </a:r>
          </a:p>
        </p:txBody>
      </p:sp>
      <p:sp>
        <p:nvSpPr>
          <p:cNvPr id="135171" name="Rectangle 3"/>
          <p:cNvSpPr>
            <a:spLocks noGrp="1"/>
          </p:cNvSpPr>
          <p:nvPr>
            <p:ph type="body" idx="4294967295"/>
          </p:nvPr>
        </p:nvSpPr>
        <p:spPr>
          <a:xfrm>
            <a:off x="457200" y="1905000"/>
            <a:ext cx="8229600" cy="4625975"/>
          </a:xfrm>
        </p:spPr>
        <p:txBody>
          <a:bodyPr/>
          <a:lstStyle/>
          <a:p>
            <a:pPr algn="r"/>
            <a:endParaRPr lang="en-US" smtClean="0"/>
          </a:p>
          <a:p>
            <a:pPr algn="r"/>
            <a:endParaRPr lang="en-US" smtClean="0"/>
          </a:p>
          <a:p>
            <a:pPr algn="r"/>
            <a:endParaRPr lang="en-US" smtClean="0"/>
          </a:p>
          <a:p>
            <a:pPr algn="r"/>
            <a:endParaRPr lang="en-US" smtClean="0"/>
          </a:p>
          <a:p>
            <a:pPr algn="r"/>
            <a:endParaRPr lang="en-US" smtClean="0"/>
          </a:p>
          <a:p>
            <a:pPr algn="r"/>
            <a:endParaRPr lang="en-US" smtClean="0"/>
          </a:p>
          <a:p>
            <a:pPr algn="r"/>
            <a:endParaRPr lang="en-US" smtClean="0"/>
          </a:p>
          <a:p>
            <a:pPr algn="r">
              <a:buFont typeface="Wingdings 2" pitchFamily="-64" charset="2"/>
              <a:buNone/>
            </a:pPr>
            <a:r>
              <a:rPr lang="en-US" sz="4400" b="1" smtClean="0">
                <a:solidFill>
                  <a:schemeClr val="accent1"/>
                </a:solidFill>
              </a:rPr>
              <a:t>…Greater depth</a:t>
            </a:r>
          </a:p>
        </p:txBody>
      </p:sp>
      <p:pic>
        <p:nvPicPr>
          <p:cNvPr id="135173" name="Picture 5" descr="clear water"/>
          <p:cNvPicPr>
            <a:picLocks noChangeAspect="1" noChangeArrowheads="1"/>
          </p:cNvPicPr>
          <p:nvPr/>
        </p:nvPicPr>
        <p:blipFill>
          <a:blip r:embed="rId3" cstate="print"/>
          <a:srcRect/>
          <a:stretch>
            <a:fillRect/>
          </a:stretch>
        </p:blipFill>
        <p:spPr bwMode="auto">
          <a:xfrm>
            <a:off x="1828800" y="1181100"/>
            <a:ext cx="5638800" cy="4229100"/>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nvGraphicFramePr>
        <p:xfrm>
          <a:off x="457200" y="381000"/>
          <a:ext cx="4566408" cy="6019800"/>
        </p:xfrm>
        <a:graphic>
          <a:graphicData uri="http://schemas.openxmlformats.org/presentationml/2006/ole">
            <p:oleObj spid="_x0000_s200706" name="Acrobat Document" r:id="rId3" imgW="5657143" imgH="7457143" progId="AcroExch.Document.7">
              <p:embed/>
            </p:oleObj>
          </a:graphicData>
        </a:graphic>
      </p:graphicFrame>
      <p:sp>
        <p:nvSpPr>
          <p:cNvPr id="3" name="TextBox 2"/>
          <p:cNvSpPr txBox="1"/>
          <p:nvPr/>
        </p:nvSpPr>
        <p:spPr>
          <a:xfrm>
            <a:off x="5562600" y="914400"/>
            <a:ext cx="2895600" cy="4770537"/>
          </a:xfrm>
          <a:prstGeom prst="rect">
            <a:avLst/>
          </a:prstGeom>
          <a:noFill/>
        </p:spPr>
        <p:txBody>
          <a:bodyPr wrap="square" rtlCol="0">
            <a:spAutoFit/>
          </a:bodyPr>
          <a:lstStyle/>
          <a:p>
            <a:pPr>
              <a:buFont typeface="Arial" pitchFamily="34" charset="0"/>
              <a:buChar char="•"/>
            </a:pPr>
            <a:r>
              <a:rPr lang="en-US" sz="2800" dirty="0" smtClean="0">
                <a:solidFill>
                  <a:schemeClr val="bg1"/>
                </a:solidFill>
              </a:rPr>
              <a:t>Proceed through </a:t>
            </a:r>
            <a:r>
              <a:rPr lang="en-US" sz="2800" dirty="0" err="1" smtClean="0">
                <a:solidFill>
                  <a:schemeClr val="bg1"/>
                </a:solidFill>
              </a:rPr>
              <a:t>the</a:t>
            </a:r>
            <a:r>
              <a:rPr lang="en-US" sz="2800" dirty="0" err="1" smtClean="0">
                <a:solidFill>
                  <a:schemeClr val="bg1"/>
                </a:solidFill>
              </a:rPr>
              <a:t>Text</a:t>
            </a:r>
            <a:r>
              <a:rPr lang="en-US" sz="2800" dirty="0" smtClean="0">
                <a:solidFill>
                  <a:schemeClr val="bg1"/>
                </a:solidFill>
              </a:rPr>
              <a:t> </a:t>
            </a:r>
            <a:r>
              <a:rPr lang="en-US" sz="2800" dirty="0" smtClean="0">
                <a:solidFill>
                  <a:schemeClr val="bg1"/>
                </a:solidFill>
              </a:rPr>
              <a:t>–Based Protocol</a:t>
            </a:r>
          </a:p>
          <a:p>
            <a:pPr>
              <a:buFont typeface="Arial" pitchFamily="34" charset="0"/>
              <a:buChar char="•"/>
            </a:pPr>
            <a:endParaRPr lang="en-US" sz="2800" dirty="0">
              <a:solidFill>
                <a:schemeClr val="bg1"/>
              </a:solidFill>
            </a:endParaRPr>
          </a:p>
          <a:p>
            <a:pPr>
              <a:buFont typeface="Arial" pitchFamily="34" charset="0"/>
              <a:buChar char="•"/>
            </a:pPr>
            <a:r>
              <a:rPr lang="en-US" sz="2800" dirty="0" smtClean="0">
                <a:solidFill>
                  <a:schemeClr val="bg1"/>
                </a:solidFill>
              </a:rPr>
              <a:t>Be ready for whole group discussion at:</a:t>
            </a:r>
          </a:p>
          <a:p>
            <a:pPr>
              <a:buFont typeface="Arial" pitchFamily="34" charset="0"/>
              <a:buChar char="•"/>
            </a:pPr>
            <a:endParaRPr lang="en-US" dirty="0">
              <a:solidFill>
                <a:schemeClr val="bg1"/>
              </a:solidFill>
            </a:endParaRPr>
          </a:p>
          <a:p>
            <a:pPr>
              <a:buFont typeface="Arial" pitchFamily="34" charset="0"/>
              <a:buChar char="•"/>
            </a:pPr>
            <a:endParaRPr lang="en-US" dirty="0" smtClean="0">
              <a:solidFill>
                <a:schemeClr val="bg1"/>
              </a:solidFill>
            </a:endParaRPr>
          </a:p>
          <a:p>
            <a:endParaRPr lang="en-US" dirty="0">
              <a:solidFill>
                <a:schemeClr val="bg1"/>
              </a:solidFill>
            </a:endParaRPr>
          </a:p>
          <a:p>
            <a:endParaRPr lang="en-US" dirty="0" smtClean="0">
              <a:solidFill>
                <a:schemeClr val="bg1"/>
              </a:solidFill>
            </a:endParaRPr>
          </a:p>
          <a:p>
            <a:endParaRPr lang="en-US" dirty="0">
              <a:solidFill>
                <a:schemeClr val="bg1"/>
              </a:solidFill>
            </a:endParaRPr>
          </a:p>
          <a:p>
            <a:endParaRPr lang="en-US" dirty="0">
              <a:solidFill>
                <a:schemeClr val="bg1"/>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755650" y="6350"/>
            <a:ext cx="8229600" cy="1252728"/>
          </a:xfrm>
        </p:spPr>
        <p:txBody>
          <a:bodyPr rtlCol="0">
            <a:normAutofit/>
            <a:scene3d>
              <a:camera prst="orthographicFront"/>
              <a:lightRig rig="threePt" dir="t">
                <a:rot lat="0" lon="0" rev="4800000"/>
              </a:lightRig>
            </a:scene3d>
            <a:sp3d prstMaterial="matte">
              <a:bevelT w="50800" h="10160"/>
            </a:sp3d>
          </a:bodyPr>
          <a:lstStyle/>
          <a:p>
            <a:pPr eaLnBrk="1" hangingPunct="1">
              <a:defRPr/>
            </a:pPr>
            <a:r>
              <a:rPr lang="en-US" dirty="0" smtClean="0">
                <a:ea typeface="+mj-ea"/>
              </a:rPr>
              <a:t>Domains of Science:  EALR #4</a:t>
            </a:r>
            <a:endParaRPr lang="en-US" dirty="0">
              <a:ea typeface="+mj-ea"/>
            </a:endParaRPr>
          </a:p>
        </p:txBody>
      </p:sp>
      <p:sp>
        <p:nvSpPr>
          <p:cNvPr id="45059" name="Slide Number Placeholder 1"/>
          <p:cNvSpPr>
            <a:spLocks noGrp="1"/>
          </p:cNvSpPr>
          <p:nvPr>
            <p:ph type="sldNum" sz="quarter" idx="12"/>
          </p:nvPr>
        </p:nvSpPr>
        <p:spPr bwMode="auto">
          <a:noFill/>
          <a:ln>
            <a:miter lim="800000"/>
            <a:headEnd/>
            <a:tailEnd/>
          </a:ln>
        </p:spPr>
        <p:txBody>
          <a:bodyPr/>
          <a:lstStyle/>
          <a:p>
            <a:fld id="{BD298AC0-EC82-4CC6-A7B6-E1F014B3F8EC}" type="slidenum">
              <a:rPr lang="en-US"/>
              <a:pPr/>
              <a:t>25</a:t>
            </a:fld>
            <a:endParaRPr lang="en-US"/>
          </a:p>
        </p:txBody>
      </p:sp>
      <p:pic>
        <p:nvPicPr>
          <p:cNvPr id="45060" name="Picture 2" descr="windmill.jpg"/>
          <p:cNvPicPr>
            <a:picLocks noChangeAspect="1"/>
          </p:cNvPicPr>
          <p:nvPr/>
        </p:nvPicPr>
        <p:blipFill>
          <a:blip r:embed="rId3" cstate="print"/>
          <a:srcRect/>
          <a:stretch>
            <a:fillRect/>
          </a:stretch>
        </p:blipFill>
        <p:spPr bwMode="auto">
          <a:xfrm rot="1348141">
            <a:off x="609600" y="1447800"/>
            <a:ext cx="1581150" cy="1581150"/>
          </a:xfrm>
          <a:prstGeom prst="rect">
            <a:avLst/>
          </a:prstGeom>
          <a:noFill/>
          <a:ln w="9525">
            <a:noFill/>
            <a:miter lim="800000"/>
            <a:headEnd/>
            <a:tailEnd/>
          </a:ln>
        </p:spPr>
      </p:pic>
      <p:pic>
        <p:nvPicPr>
          <p:cNvPr id="45061" name="Picture 3" descr="DNA.jpg"/>
          <p:cNvPicPr>
            <a:picLocks noChangeAspect="1"/>
          </p:cNvPicPr>
          <p:nvPr/>
        </p:nvPicPr>
        <p:blipFill>
          <a:blip r:embed="rId4" cstate="print"/>
          <a:srcRect/>
          <a:stretch>
            <a:fillRect/>
          </a:stretch>
        </p:blipFill>
        <p:spPr bwMode="auto">
          <a:xfrm rot="-733552">
            <a:off x="3049588" y="1843088"/>
            <a:ext cx="1824037" cy="2362200"/>
          </a:xfrm>
          <a:prstGeom prst="rect">
            <a:avLst/>
          </a:prstGeom>
          <a:noFill/>
          <a:ln w="9525">
            <a:noFill/>
            <a:miter lim="800000"/>
            <a:headEnd/>
            <a:tailEnd/>
          </a:ln>
        </p:spPr>
      </p:pic>
      <p:pic>
        <p:nvPicPr>
          <p:cNvPr id="45062" name="Picture 4" descr="force-roller coaster.jpg"/>
          <p:cNvPicPr>
            <a:picLocks noChangeAspect="1"/>
          </p:cNvPicPr>
          <p:nvPr/>
        </p:nvPicPr>
        <p:blipFill>
          <a:blip r:embed="rId5" cstate="print"/>
          <a:srcRect/>
          <a:stretch>
            <a:fillRect/>
          </a:stretch>
        </p:blipFill>
        <p:spPr bwMode="auto">
          <a:xfrm rot="428527">
            <a:off x="7086600" y="1447800"/>
            <a:ext cx="1752600" cy="2592388"/>
          </a:xfrm>
          <a:prstGeom prst="rect">
            <a:avLst/>
          </a:prstGeom>
          <a:noFill/>
          <a:ln w="9525">
            <a:noFill/>
            <a:miter lim="800000"/>
            <a:headEnd/>
            <a:tailEnd/>
          </a:ln>
        </p:spPr>
      </p:pic>
      <p:pic>
        <p:nvPicPr>
          <p:cNvPr id="45063" name="Picture 7" descr="Darvims finches.bmp"/>
          <p:cNvPicPr>
            <a:picLocks noChangeAspect="1"/>
          </p:cNvPicPr>
          <p:nvPr/>
        </p:nvPicPr>
        <p:blipFill>
          <a:blip r:embed="rId6" cstate="print"/>
          <a:srcRect/>
          <a:stretch>
            <a:fillRect/>
          </a:stretch>
        </p:blipFill>
        <p:spPr bwMode="auto">
          <a:xfrm>
            <a:off x="304800" y="3352800"/>
            <a:ext cx="2162175" cy="1524000"/>
          </a:xfrm>
          <a:prstGeom prst="rect">
            <a:avLst/>
          </a:prstGeom>
          <a:noFill/>
          <a:ln w="9525">
            <a:noFill/>
            <a:miter lim="800000"/>
            <a:headEnd/>
            <a:tailEnd/>
          </a:ln>
        </p:spPr>
      </p:pic>
      <p:pic>
        <p:nvPicPr>
          <p:cNvPr id="45065" name="Picture 9" descr="molecule.gif"/>
          <p:cNvPicPr>
            <a:picLocks noChangeAspect="1"/>
          </p:cNvPicPr>
          <p:nvPr/>
        </p:nvPicPr>
        <p:blipFill>
          <a:blip r:embed="rId7" cstate="print"/>
          <a:srcRect/>
          <a:stretch>
            <a:fillRect/>
          </a:stretch>
        </p:blipFill>
        <p:spPr bwMode="auto">
          <a:xfrm>
            <a:off x="5140325" y="1676400"/>
            <a:ext cx="1717675" cy="1600200"/>
          </a:xfrm>
          <a:prstGeom prst="rect">
            <a:avLst/>
          </a:prstGeom>
          <a:noFill/>
          <a:ln w="9525">
            <a:noFill/>
            <a:miter lim="800000"/>
            <a:headEnd/>
            <a:tailEnd/>
          </a:ln>
        </p:spPr>
      </p:pic>
      <p:pic>
        <p:nvPicPr>
          <p:cNvPr id="45067" name="Picture 11" descr="fossil_in_hand.jpg"/>
          <p:cNvPicPr>
            <a:picLocks noChangeAspect="1"/>
          </p:cNvPicPr>
          <p:nvPr/>
        </p:nvPicPr>
        <p:blipFill>
          <a:blip r:embed="rId8" cstate="print"/>
          <a:srcRect/>
          <a:stretch>
            <a:fillRect/>
          </a:stretch>
        </p:blipFill>
        <p:spPr bwMode="auto">
          <a:xfrm>
            <a:off x="4876800" y="3429000"/>
            <a:ext cx="2209800" cy="1633538"/>
          </a:xfrm>
          <a:prstGeom prst="rect">
            <a:avLst/>
          </a:prstGeom>
          <a:noFill/>
          <a:ln w="9525">
            <a:noFill/>
            <a:miter lim="800000"/>
            <a:headEnd/>
            <a:tailEnd/>
          </a:ln>
        </p:spPr>
      </p:pic>
      <p:pic>
        <p:nvPicPr>
          <p:cNvPr id="45068" name="Picture 12" descr="stevenspass.jpg"/>
          <p:cNvPicPr>
            <a:picLocks noChangeAspect="1"/>
          </p:cNvPicPr>
          <p:nvPr/>
        </p:nvPicPr>
        <p:blipFill>
          <a:blip r:embed="rId9" cstate="print"/>
          <a:srcRect/>
          <a:stretch>
            <a:fillRect/>
          </a:stretch>
        </p:blipFill>
        <p:spPr bwMode="auto">
          <a:xfrm rot="818804">
            <a:off x="6575425" y="4806950"/>
            <a:ext cx="2390775" cy="1793875"/>
          </a:xfrm>
          <a:prstGeom prst="rect">
            <a:avLst/>
          </a:prstGeom>
          <a:noFill/>
          <a:ln w="9525">
            <a:noFill/>
            <a:miter lim="800000"/>
            <a:headEnd/>
            <a:tailEnd/>
          </a:ln>
        </p:spPr>
      </p:pic>
      <p:sp>
        <p:nvSpPr>
          <p:cNvPr id="45071" name="Rectangle 15"/>
          <p:cNvSpPr>
            <a:spLocks noChangeArrowheads="1"/>
          </p:cNvSpPr>
          <p:nvPr/>
        </p:nvSpPr>
        <p:spPr bwMode="auto">
          <a:xfrm>
            <a:off x="304800" y="6172200"/>
            <a:ext cx="2514600" cy="685800"/>
          </a:xfrm>
          <a:prstGeom prst="rect">
            <a:avLst/>
          </a:prstGeom>
          <a:solidFill>
            <a:schemeClr val="bg1"/>
          </a:solidFill>
          <a:ln w="9525">
            <a:noFill/>
            <a:miter lim="800000"/>
            <a:headEnd/>
            <a:tailEnd/>
          </a:ln>
          <a:effectLst/>
        </p:spPr>
        <p:txBody>
          <a:bodyPr wrap="none" anchor="ctr"/>
          <a:lstStyle/>
          <a:p>
            <a:endParaRPr lang="en-US"/>
          </a:p>
        </p:txBody>
      </p:sp>
      <p:pic>
        <p:nvPicPr>
          <p:cNvPr id="45069" name="Picture 13" descr="cells"/>
          <p:cNvPicPr>
            <a:picLocks noChangeAspect="1" noChangeArrowheads="1"/>
          </p:cNvPicPr>
          <p:nvPr/>
        </p:nvPicPr>
        <p:blipFill>
          <a:blip r:embed="rId10" cstate="print"/>
          <a:srcRect/>
          <a:stretch>
            <a:fillRect/>
          </a:stretch>
        </p:blipFill>
        <p:spPr bwMode="auto">
          <a:xfrm>
            <a:off x="3352800" y="4953000"/>
            <a:ext cx="2133600" cy="1598613"/>
          </a:xfrm>
          <a:prstGeom prst="rect">
            <a:avLst/>
          </a:prstGeom>
          <a:noFill/>
        </p:spPr>
      </p:pic>
      <p:pic>
        <p:nvPicPr>
          <p:cNvPr id="45066" name="Picture 10" descr="solar systems.jpg"/>
          <p:cNvPicPr>
            <a:picLocks noChangeAspect="1"/>
          </p:cNvPicPr>
          <p:nvPr/>
        </p:nvPicPr>
        <p:blipFill>
          <a:blip r:embed="rId11" cstate="print"/>
          <a:srcRect/>
          <a:stretch>
            <a:fillRect/>
          </a:stretch>
        </p:blipFill>
        <p:spPr bwMode="auto">
          <a:xfrm rot="658894">
            <a:off x="762000" y="5191125"/>
            <a:ext cx="2082800" cy="166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251062"/>
          </a:xfrm>
        </p:spPr>
        <p:txBody>
          <a:bodyPr rtlCol="0">
            <a:normAutofit fontScale="90000"/>
            <a:scene3d>
              <a:camera prst="orthographicFront"/>
              <a:lightRig rig="threePt" dir="t">
                <a:rot lat="0" lon="0" rev="4800000"/>
              </a:lightRig>
            </a:scene3d>
            <a:sp3d prstMaterial="matte">
              <a:bevelT w="50800" h="10160"/>
            </a:sp3d>
          </a:bodyPr>
          <a:lstStyle/>
          <a:p>
            <a:pPr algn="ctr" eaLnBrk="1" fontAlgn="auto" hangingPunct="1">
              <a:spcAft>
                <a:spcPts val="0"/>
              </a:spcAft>
              <a:defRPr/>
            </a:pPr>
            <a:r>
              <a:rPr lang="en-US" sz="4700" dirty="0" smtClean="0">
                <a:solidFill>
                  <a:schemeClr val="accent1">
                    <a:satMod val="150000"/>
                  </a:schemeClr>
                </a:solidFill>
                <a:ea typeface="+mj-ea"/>
              </a:rPr>
              <a:t>Digging Deeper into the Standards</a:t>
            </a:r>
            <a:endParaRPr lang="en-US" sz="4700" dirty="0">
              <a:solidFill>
                <a:schemeClr val="accent1">
                  <a:satMod val="150000"/>
                </a:schemeClr>
              </a:solidFill>
              <a:ea typeface="+mj-ea"/>
            </a:endParaRPr>
          </a:p>
        </p:txBody>
      </p:sp>
      <p:sp>
        <p:nvSpPr>
          <p:cNvPr id="32771" name="Subtitle 2"/>
          <p:cNvSpPr>
            <a:spLocks noGrp="1"/>
          </p:cNvSpPr>
          <p:nvPr>
            <p:ph sz="half" idx="1"/>
          </p:nvPr>
        </p:nvSpPr>
        <p:spPr>
          <a:xfrm>
            <a:off x="304800" y="1598613"/>
            <a:ext cx="4038600" cy="4624387"/>
          </a:xfrm>
        </p:spPr>
        <p:txBody>
          <a:bodyPr/>
          <a:lstStyle/>
          <a:p>
            <a:pPr eaLnBrk="1" hangingPunct="1">
              <a:buFont typeface="Wingdings 2" pitchFamily="-64" charset="2"/>
              <a:buNone/>
            </a:pPr>
            <a:endParaRPr lang="en-US" smtClean="0"/>
          </a:p>
          <a:p>
            <a:pPr eaLnBrk="1" hangingPunct="1"/>
            <a:endParaRPr lang="en-US" smtClean="0"/>
          </a:p>
        </p:txBody>
      </p:sp>
      <p:pic>
        <p:nvPicPr>
          <p:cNvPr id="32780" name="Picture 4" descr="http://www.offenburger.com/images/PogDiggingDogBayardFeb06.jpg"/>
          <p:cNvPicPr>
            <a:picLocks noChangeAspect="1" noChangeArrowheads="1"/>
          </p:cNvPicPr>
          <p:nvPr/>
        </p:nvPicPr>
        <p:blipFill>
          <a:blip r:embed="rId3" cstate="print"/>
          <a:srcRect/>
          <a:stretch>
            <a:fillRect/>
          </a:stretch>
        </p:blipFill>
        <p:spPr bwMode="auto">
          <a:xfrm>
            <a:off x="2438400" y="1752600"/>
            <a:ext cx="4191000" cy="4270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3261" name="Picture 13" descr="jacobs ladder"/>
          <p:cNvPicPr>
            <a:picLocks noChangeAspect="1" noChangeArrowheads="1"/>
          </p:cNvPicPr>
          <p:nvPr/>
        </p:nvPicPr>
        <p:blipFill>
          <a:blip r:embed="rId3" cstate="print"/>
          <a:srcRect/>
          <a:stretch>
            <a:fillRect/>
          </a:stretch>
        </p:blipFill>
        <p:spPr bwMode="auto">
          <a:xfrm>
            <a:off x="0" y="0"/>
            <a:ext cx="5562600" cy="6858000"/>
          </a:xfrm>
          <a:prstGeom prst="rect">
            <a:avLst/>
          </a:prstGeom>
          <a:noFill/>
        </p:spPr>
      </p:pic>
      <p:sp>
        <p:nvSpPr>
          <p:cNvPr id="53250" name="TextBox 3"/>
          <p:cNvSpPr txBox="1">
            <a:spLocks noChangeArrowheads="1"/>
          </p:cNvSpPr>
          <p:nvPr/>
        </p:nvSpPr>
        <p:spPr bwMode="auto">
          <a:xfrm>
            <a:off x="0" y="4752975"/>
            <a:ext cx="6477000" cy="2105025"/>
          </a:xfrm>
          <a:prstGeom prst="rect">
            <a:avLst/>
          </a:prstGeom>
          <a:noFill/>
          <a:ln w="9525">
            <a:noFill/>
            <a:miter lim="800000"/>
            <a:headEnd/>
            <a:tailEnd/>
          </a:ln>
        </p:spPr>
        <p:txBody>
          <a:bodyPr>
            <a:spAutoFit/>
          </a:bodyPr>
          <a:lstStyle/>
          <a:p>
            <a:r>
              <a:rPr lang="en-US" sz="6600" b="1">
                <a:solidFill>
                  <a:schemeClr val="bg1"/>
                </a:solidFill>
                <a:latin typeface="Agency FB" pitchFamily="34" charset="0"/>
              </a:rPr>
              <a:t>Vertical Alignment</a:t>
            </a:r>
          </a:p>
        </p:txBody>
      </p:sp>
      <p:sp>
        <p:nvSpPr>
          <p:cNvPr id="53251" name="TextBox 2"/>
          <p:cNvSpPr txBox="1">
            <a:spLocks noChangeArrowheads="1"/>
          </p:cNvSpPr>
          <p:nvPr/>
        </p:nvSpPr>
        <p:spPr bwMode="auto">
          <a:xfrm>
            <a:off x="5486400" y="2286000"/>
            <a:ext cx="3581400" cy="4832092"/>
          </a:xfrm>
          <a:prstGeom prst="rect">
            <a:avLst/>
          </a:prstGeom>
          <a:noFill/>
          <a:ln w="9525">
            <a:noFill/>
            <a:miter lim="800000"/>
            <a:headEnd/>
            <a:tailEnd/>
          </a:ln>
        </p:spPr>
        <p:txBody>
          <a:bodyPr wrap="square">
            <a:spAutoFit/>
          </a:bodyPr>
          <a:lstStyle/>
          <a:p>
            <a:pPr algn="ctr"/>
            <a:r>
              <a:rPr lang="en-US" sz="3600" b="1" dirty="0"/>
              <a:t>Energy Transfer, </a:t>
            </a:r>
            <a:r>
              <a:rPr lang="en-US" sz="3600" b="1" dirty="0" smtClean="0"/>
              <a:t>Transformation and </a:t>
            </a:r>
            <a:r>
              <a:rPr lang="en-US" sz="3600" b="1" dirty="0"/>
              <a:t>Conservation</a:t>
            </a:r>
            <a:endParaRPr lang="en-US" sz="3200" b="1" dirty="0"/>
          </a:p>
          <a:p>
            <a:endParaRPr lang="en-US" sz="3200" b="1" dirty="0"/>
          </a:p>
          <a:p>
            <a:endParaRPr lang="en-US" sz="3200" b="1" dirty="0"/>
          </a:p>
          <a:p>
            <a:endParaRPr lang="en-US" sz="3200" b="1" dirty="0"/>
          </a:p>
          <a:p>
            <a:endParaRPr lang="en-US" sz="3200" b="1"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ChangeArrowheads="1"/>
          </p:cNvSpPr>
          <p:nvPr/>
        </p:nvSpPr>
        <p:spPr bwMode="auto">
          <a:xfrm>
            <a:off x="685800" y="533400"/>
            <a:ext cx="7467600" cy="5324535"/>
          </a:xfrm>
          <a:prstGeom prst="rect">
            <a:avLst/>
          </a:prstGeom>
          <a:noFill/>
          <a:ln w="9525">
            <a:noFill/>
            <a:miter lim="800000"/>
            <a:headEnd/>
            <a:tailEnd/>
          </a:ln>
          <a:effectLst/>
        </p:spPr>
        <p:txBody>
          <a:bodyPr>
            <a:spAutoFit/>
          </a:bodyPr>
          <a:lstStyle/>
          <a:p>
            <a:endParaRPr lang="en-US" sz="3200" b="1" dirty="0">
              <a:latin typeface="Calibri" pitchFamily="-65" charset="0"/>
            </a:endParaRPr>
          </a:p>
          <a:p>
            <a:r>
              <a:rPr lang="en-US" sz="4400" b="1" dirty="0">
                <a:solidFill>
                  <a:schemeClr val="accent1"/>
                </a:solidFill>
                <a:latin typeface="Calibri" pitchFamily="-65" charset="0"/>
              </a:rPr>
              <a:t>Vertical Alignment…</a:t>
            </a:r>
          </a:p>
          <a:p>
            <a:endParaRPr lang="en-US" sz="3200" dirty="0">
              <a:latin typeface="Calibri" pitchFamily="-65" charset="0"/>
            </a:endParaRPr>
          </a:p>
          <a:p>
            <a:r>
              <a:rPr lang="en-US" sz="3200" dirty="0">
                <a:latin typeface="Calibri" pitchFamily="-65" charset="0"/>
              </a:rPr>
              <a:t>Read the opening paragraph on each of the grade band pages  for </a:t>
            </a:r>
            <a:r>
              <a:rPr lang="en-US" sz="3200" b="1" dirty="0">
                <a:latin typeface="Calibri" pitchFamily="-65" charset="0"/>
              </a:rPr>
              <a:t>Energy Transfer, Transformation, and Conservation</a:t>
            </a:r>
            <a:r>
              <a:rPr lang="en-US" sz="3200" dirty="0">
                <a:latin typeface="Calibri" pitchFamily="-65" charset="0"/>
              </a:rPr>
              <a:t> </a:t>
            </a:r>
            <a:r>
              <a:rPr lang="en-US" sz="3200" dirty="0" smtClean="0">
                <a:latin typeface="Calibri" pitchFamily="-65" charset="0"/>
              </a:rPr>
              <a:t>standard.</a:t>
            </a:r>
            <a:endParaRPr lang="en-US" sz="2400" dirty="0">
              <a:latin typeface="Calibri" pitchFamily="-65" charset="0"/>
            </a:endParaRPr>
          </a:p>
          <a:p>
            <a:endParaRPr lang="en-US" sz="2400" dirty="0">
              <a:latin typeface="Calibri" pitchFamily="-65" charset="0"/>
            </a:endParaRPr>
          </a:p>
          <a:p>
            <a:pPr algn="r"/>
            <a:r>
              <a:rPr lang="en-US" sz="4000" b="1" dirty="0">
                <a:solidFill>
                  <a:schemeClr val="accent1"/>
                </a:solidFill>
                <a:latin typeface="Calibri" pitchFamily="-65" charset="0"/>
              </a:rPr>
              <a:t>How does the concept develop </a:t>
            </a:r>
            <a:endParaRPr lang="en-US" sz="4000" b="1" dirty="0" smtClean="0">
              <a:solidFill>
                <a:schemeClr val="accent1"/>
              </a:solidFill>
              <a:latin typeface="Calibri" pitchFamily="-65" charset="0"/>
            </a:endParaRPr>
          </a:p>
          <a:p>
            <a:pPr algn="r"/>
            <a:r>
              <a:rPr lang="en-US" sz="4000" b="1" dirty="0" smtClean="0">
                <a:solidFill>
                  <a:schemeClr val="accent1"/>
                </a:solidFill>
                <a:latin typeface="Calibri" pitchFamily="-65" charset="0"/>
              </a:rPr>
              <a:t>K-12?</a:t>
            </a:r>
            <a:endParaRPr lang="en-US" sz="4000" b="1" dirty="0">
              <a:solidFill>
                <a:schemeClr val="accent1"/>
              </a:solidFill>
              <a:latin typeface="Calibri" pitchFamily="-65"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ChangeArrowheads="1"/>
          </p:cNvSpPr>
          <p:nvPr/>
        </p:nvSpPr>
        <p:spPr bwMode="auto">
          <a:xfrm>
            <a:off x="304800" y="228600"/>
            <a:ext cx="8458200" cy="6494085"/>
          </a:xfrm>
          <a:prstGeom prst="rect">
            <a:avLst/>
          </a:prstGeom>
          <a:noFill/>
          <a:ln w="9525">
            <a:noFill/>
            <a:miter lim="800000"/>
            <a:headEnd/>
            <a:tailEnd/>
          </a:ln>
          <a:effectLst/>
        </p:spPr>
        <p:txBody>
          <a:bodyPr>
            <a:spAutoFit/>
          </a:bodyPr>
          <a:lstStyle/>
          <a:p>
            <a:pPr marL="177800" indent="-177800"/>
            <a:endParaRPr lang="en-US" sz="2400" dirty="0">
              <a:latin typeface="Calibri" pitchFamily="-65" charset="0"/>
            </a:endParaRPr>
          </a:p>
          <a:p>
            <a:pPr marL="177800" indent="-177800">
              <a:buClr>
                <a:schemeClr val="accent1"/>
              </a:buClr>
              <a:buFont typeface="Wingdings" pitchFamily="-64" charset="2"/>
              <a:buChar char="§"/>
            </a:pPr>
            <a:r>
              <a:rPr lang="en-US" sz="2800" dirty="0">
                <a:latin typeface="Calibri" pitchFamily="-65" charset="0"/>
              </a:rPr>
              <a:t>For the “big idea” given assign each group member the grade level standard pages </a:t>
            </a:r>
          </a:p>
          <a:p>
            <a:pPr marL="177800" indent="-177800">
              <a:buClr>
                <a:schemeClr val="accent1"/>
              </a:buClr>
              <a:buFont typeface="Wingdings" pitchFamily="-64" charset="2"/>
              <a:buChar char="§"/>
            </a:pPr>
            <a:endParaRPr lang="en-US" sz="2800" dirty="0">
              <a:latin typeface="Calibri" pitchFamily="-65" charset="0"/>
            </a:endParaRPr>
          </a:p>
          <a:p>
            <a:pPr marL="177800" indent="-177800">
              <a:buClr>
                <a:schemeClr val="accent1"/>
              </a:buClr>
              <a:buFont typeface="Wingdings" pitchFamily="-64" charset="2"/>
              <a:buChar char="§"/>
            </a:pPr>
            <a:r>
              <a:rPr lang="en-US" sz="2800" dirty="0">
                <a:latin typeface="Calibri" pitchFamily="-65" charset="0"/>
              </a:rPr>
              <a:t>Read the opening paragraph and summarize what the students are to learn at each particular grade level.  </a:t>
            </a:r>
          </a:p>
          <a:p>
            <a:pPr marL="177800" indent="-177800">
              <a:buClr>
                <a:schemeClr val="accent1"/>
              </a:buClr>
              <a:buFont typeface="Wingdings" pitchFamily="-64" charset="2"/>
              <a:buChar char="§"/>
            </a:pPr>
            <a:endParaRPr lang="en-US" sz="2800" dirty="0">
              <a:latin typeface="Calibri" pitchFamily="-65" charset="0"/>
            </a:endParaRPr>
          </a:p>
          <a:p>
            <a:pPr marL="177800" indent="-177800">
              <a:buClr>
                <a:schemeClr val="accent1"/>
              </a:buClr>
              <a:buFont typeface="Wingdings" pitchFamily="-64" charset="2"/>
              <a:buChar char="§"/>
            </a:pPr>
            <a:r>
              <a:rPr lang="en-US" sz="2800" dirty="0">
                <a:latin typeface="Calibri" pitchFamily="-65" charset="0"/>
              </a:rPr>
              <a:t>Share at your table</a:t>
            </a:r>
          </a:p>
          <a:p>
            <a:pPr marL="177800" indent="-177800">
              <a:buClr>
                <a:schemeClr val="accent1"/>
              </a:buClr>
              <a:buFont typeface="Wingdings" pitchFamily="-64" charset="2"/>
              <a:buChar char="§"/>
            </a:pPr>
            <a:endParaRPr lang="en-US" sz="2800" dirty="0">
              <a:latin typeface="Calibri" pitchFamily="-65" charset="0"/>
            </a:endParaRPr>
          </a:p>
          <a:p>
            <a:pPr marL="177800" indent="-177800">
              <a:buClr>
                <a:schemeClr val="accent1"/>
              </a:buClr>
              <a:buFont typeface="Wingdings" pitchFamily="-64" charset="2"/>
              <a:buChar char="§"/>
            </a:pPr>
            <a:r>
              <a:rPr lang="en-US" sz="2800" dirty="0">
                <a:latin typeface="Calibri" pitchFamily="-65" charset="0"/>
              </a:rPr>
              <a:t>As a group discuss “How does the concept develop K-12?”</a:t>
            </a:r>
          </a:p>
          <a:p>
            <a:pPr marL="177800" indent="-177800">
              <a:buClr>
                <a:schemeClr val="accent1"/>
              </a:buClr>
              <a:buFont typeface="Wingdings" pitchFamily="-64" charset="2"/>
              <a:buChar char="§"/>
            </a:pPr>
            <a:endParaRPr lang="en-US" sz="2800" dirty="0">
              <a:latin typeface="Calibri" pitchFamily="-65" charset="0"/>
            </a:endParaRPr>
          </a:p>
          <a:p>
            <a:pPr marL="177800" indent="-177800">
              <a:buClr>
                <a:schemeClr val="accent1"/>
              </a:buClr>
              <a:buFont typeface="Wingdings" pitchFamily="-64" charset="2"/>
              <a:buChar char="§"/>
            </a:pPr>
            <a:r>
              <a:rPr lang="en-US" sz="2800" dirty="0">
                <a:latin typeface="Calibri" pitchFamily="-65" charset="0"/>
              </a:rPr>
              <a:t>Illustrate the </a:t>
            </a:r>
            <a:r>
              <a:rPr lang="en-US" sz="2800" dirty="0" smtClean="0">
                <a:latin typeface="Calibri" pitchFamily="-65" charset="0"/>
              </a:rPr>
              <a:t>concept </a:t>
            </a:r>
            <a:r>
              <a:rPr lang="en-US" sz="2800" dirty="0">
                <a:latin typeface="Calibri" pitchFamily="-65" charset="0"/>
              </a:rPr>
              <a:t>development on a sheet of chart paper</a:t>
            </a:r>
          </a:p>
          <a:p>
            <a:pPr marL="177800" indent="-177800"/>
            <a:endParaRPr lang="en-US" sz="2800" dirty="0">
              <a:latin typeface="Calibri" pitchFamily="-65" charset="0"/>
            </a:endParaRPr>
          </a:p>
        </p:txBody>
      </p:sp>
      <p:sp>
        <p:nvSpPr>
          <p:cNvPr id="131075" name="Rectangle 3"/>
          <p:cNvSpPr>
            <a:spLocks noChangeArrowheads="1"/>
          </p:cNvSpPr>
          <p:nvPr/>
        </p:nvSpPr>
        <p:spPr bwMode="auto">
          <a:xfrm>
            <a:off x="0" y="0"/>
            <a:ext cx="9144000" cy="6858000"/>
          </a:xfrm>
          <a:prstGeom prst="rect">
            <a:avLst/>
          </a:prstGeom>
          <a:noFill/>
          <a:ln w="76200">
            <a:solidFill>
              <a:schemeClr val="accent1"/>
            </a:solidFill>
            <a:miter lim="800000"/>
            <a:headEnd/>
            <a:tailEnd/>
          </a:ln>
          <a:effectLst/>
        </p:spPr>
        <p:txBody>
          <a:bodyPr wrap="none" anchor="ctr"/>
          <a:lstStyle/>
          <a:p>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0"/>
            <a:ext cx="8001000" cy="2700528"/>
          </a:xfrm>
        </p:spPr>
        <p:txBody>
          <a:bodyPr rtlCol="0">
            <a:normAutofit fontScale="90000"/>
            <a:scene3d>
              <a:camera prst="orthographicFront"/>
              <a:lightRig rig="threePt" dir="t">
                <a:rot lat="0" lon="0" rev="4800000"/>
              </a:lightRig>
            </a:scene3d>
            <a:sp3d prstMaterial="matte">
              <a:bevelT w="50800" h="10160"/>
            </a:sp3d>
          </a:bodyPr>
          <a:lstStyle/>
          <a:p>
            <a:pPr algn="ctr" eaLnBrk="1" fontAlgn="auto" hangingPunct="1">
              <a:spcAft>
                <a:spcPts val="0"/>
              </a:spcAft>
              <a:defRPr/>
            </a:pPr>
            <a:r>
              <a:rPr lang="en-US" dirty="0" smtClean="0">
                <a:solidFill>
                  <a:schemeClr val="accent1">
                    <a:satMod val="150000"/>
                  </a:schemeClr>
                </a:solidFill>
                <a:ea typeface="+mj-ea"/>
              </a:rPr>
              <a:t/>
            </a:r>
            <a:br>
              <a:rPr lang="en-US" dirty="0" smtClean="0">
                <a:solidFill>
                  <a:schemeClr val="accent1">
                    <a:satMod val="150000"/>
                  </a:schemeClr>
                </a:solidFill>
                <a:ea typeface="+mj-ea"/>
              </a:rPr>
            </a:br>
            <a:r>
              <a:rPr lang="en-US" dirty="0" smtClean="0">
                <a:solidFill>
                  <a:schemeClr val="accent1">
                    <a:satMod val="150000"/>
                  </a:schemeClr>
                </a:solidFill>
                <a:ea typeface="+mj-ea"/>
              </a:rPr>
              <a:t/>
            </a:r>
            <a:br>
              <a:rPr lang="en-US" dirty="0" smtClean="0">
                <a:solidFill>
                  <a:schemeClr val="accent1">
                    <a:satMod val="150000"/>
                  </a:schemeClr>
                </a:solidFill>
                <a:ea typeface="+mj-ea"/>
              </a:rPr>
            </a:br>
            <a:r>
              <a:rPr lang="en-US" dirty="0" smtClean="0">
                <a:solidFill>
                  <a:schemeClr val="accent1">
                    <a:satMod val="150000"/>
                  </a:schemeClr>
                </a:solidFill>
                <a:ea typeface="+mj-ea"/>
              </a:rPr>
              <a:t/>
            </a:r>
            <a:br>
              <a:rPr lang="en-US" dirty="0" smtClean="0">
                <a:solidFill>
                  <a:schemeClr val="accent1">
                    <a:satMod val="150000"/>
                  </a:schemeClr>
                </a:solidFill>
                <a:ea typeface="+mj-ea"/>
              </a:rPr>
            </a:br>
            <a:r>
              <a:rPr lang="en-US" sz="5200" dirty="0" smtClean="0">
                <a:solidFill>
                  <a:schemeClr val="accent1">
                    <a:satMod val="150000"/>
                  </a:schemeClr>
                </a:solidFill>
                <a:ea typeface="+mj-ea"/>
              </a:rPr>
              <a:t> </a:t>
            </a:r>
            <a:br>
              <a:rPr lang="en-US" sz="5200" dirty="0" smtClean="0">
                <a:solidFill>
                  <a:schemeClr val="accent1">
                    <a:satMod val="150000"/>
                  </a:schemeClr>
                </a:solidFill>
                <a:ea typeface="+mj-ea"/>
              </a:rPr>
            </a:br>
            <a:r>
              <a:rPr lang="en-US" sz="5200" dirty="0" smtClean="0">
                <a:solidFill>
                  <a:schemeClr val="accent1">
                    <a:satMod val="150000"/>
                  </a:schemeClr>
                </a:solidFill>
                <a:ea typeface="+mj-ea"/>
              </a:rPr>
              <a:t/>
            </a:r>
            <a:br>
              <a:rPr lang="en-US" sz="5200" dirty="0" smtClean="0">
                <a:solidFill>
                  <a:schemeClr val="accent1">
                    <a:satMod val="150000"/>
                  </a:schemeClr>
                </a:solidFill>
                <a:ea typeface="+mj-ea"/>
              </a:rPr>
            </a:br>
            <a:r>
              <a:rPr lang="en-US" sz="5200" dirty="0" smtClean="0">
                <a:solidFill>
                  <a:schemeClr val="accent1">
                    <a:satMod val="150000"/>
                  </a:schemeClr>
                </a:solidFill>
                <a:ea typeface="+mj-ea"/>
              </a:rPr>
              <a:t>INTRODUCTION TO THE WASHINGTON</a:t>
            </a:r>
            <a:br>
              <a:rPr lang="en-US" sz="5200" dirty="0" smtClean="0">
                <a:solidFill>
                  <a:schemeClr val="accent1">
                    <a:satMod val="150000"/>
                  </a:schemeClr>
                </a:solidFill>
                <a:ea typeface="+mj-ea"/>
              </a:rPr>
            </a:br>
            <a:r>
              <a:rPr lang="en-US" sz="5200" dirty="0" smtClean="0">
                <a:solidFill>
                  <a:schemeClr val="accent1">
                    <a:satMod val="150000"/>
                  </a:schemeClr>
                </a:solidFill>
                <a:ea typeface="+mj-ea"/>
              </a:rPr>
              <a:t> SCIENCE STANDARDS </a:t>
            </a:r>
            <a:r>
              <a:rPr lang="en-US" sz="3600" dirty="0" smtClean="0">
                <a:solidFill>
                  <a:schemeClr val="accent1">
                    <a:satMod val="150000"/>
                  </a:schemeClr>
                </a:solidFill>
                <a:ea typeface="+mj-ea"/>
              </a:rPr>
              <a:t/>
            </a:r>
            <a:br>
              <a:rPr lang="en-US" sz="3600" dirty="0" smtClean="0">
                <a:solidFill>
                  <a:schemeClr val="accent1">
                    <a:satMod val="150000"/>
                  </a:schemeClr>
                </a:solidFill>
                <a:ea typeface="+mj-ea"/>
              </a:rPr>
            </a:br>
            <a:endParaRPr lang="en-US" sz="3600" dirty="0">
              <a:solidFill>
                <a:schemeClr val="accent1">
                  <a:satMod val="150000"/>
                </a:schemeClr>
              </a:solidFill>
              <a:ea typeface="+mj-ea"/>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006BFF"/>
        </a:solidFill>
        <a:effectLst/>
      </p:bgPr>
    </p:bg>
    <p:spTree>
      <p:nvGrpSpPr>
        <p:cNvPr id="1" name=""/>
        <p:cNvGrpSpPr/>
        <p:nvPr/>
      </p:nvGrpSpPr>
      <p:grpSpPr>
        <a:xfrm>
          <a:off x="0" y="0"/>
          <a:ext cx="0" cy="0"/>
          <a:chOff x="0" y="0"/>
          <a:chExt cx="0" cy="0"/>
        </a:xfrm>
      </p:grpSpPr>
      <p:pic>
        <p:nvPicPr>
          <p:cNvPr id="138242" name="Picture 2" descr="gallery walk"/>
          <p:cNvPicPr>
            <a:picLocks noChangeAspect="1" noChangeArrowheads="1"/>
          </p:cNvPicPr>
          <p:nvPr/>
        </p:nvPicPr>
        <p:blipFill>
          <a:blip r:embed="rId3" cstate="print"/>
          <a:srcRect/>
          <a:stretch>
            <a:fillRect/>
          </a:stretch>
        </p:blipFill>
        <p:spPr bwMode="auto">
          <a:xfrm>
            <a:off x="838200" y="304800"/>
            <a:ext cx="7543800" cy="5437188"/>
          </a:xfrm>
          <a:prstGeom prst="rect">
            <a:avLst/>
          </a:prstGeom>
          <a:noFill/>
        </p:spPr>
      </p:pic>
      <p:sp>
        <p:nvSpPr>
          <p:cNvPr id="138243" name="Text Box 3"/>
          <p:cNvSpPr txBox="1">
            <a:spLocks noChangeArrowheads="1"/>
          </p:cNvSpPr>
          <p:nvPr/>
        </p:nvSpPr>
        <p:spPr bwMode="auto">
          <a:xfrm>
            <a:off x="3048000" y="6019800"/>
            <a:ext cx="3276600" cy="519113"/>
          </a:xfrm>
          <a:prstGeom prst="rect">
            <a:avLst/>
          </a:prstGeom>
          <a:noFill/>
          <a:ln w="9525">
            <a:noFill/>
            <a:miter lim="800000"/>
            <a:headEnd/>
            <a:tailEnd/>
          </a:ln>
          <a:effectLst/>
        </p:spPr>
        <p:txBody>
          <a:bodyPr>
            <a:spAutoFit/>
          </a:bodyPr>
          <a:lstStyle/>
          <a:p>
            <a:pPr algn="ctr">
              <a:spcBef>
                <a:spcPct val="50000"/>
              </a:spcBef>
            </a:pPr>
            <a:r>
              <a:rPr lang="en-US" sz="2800" b="1"/>
              <a:t>Gallery Walk</a:t>
            </a:r>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42338" name="Title 1"/>
          <p:cNvSpPr>
            <a:spLocks noGrp="1"/>
          </p:cNvSpPr>
          <p:nvPr>
            <p:ph type="title" idx="4294967295"/>
          </p:nvPr>
        </p:nvSpPr>
        <p:spPr>
          <a:xfrm>
            <a:off x="457200" y="155575"/>
            <a:ext cx="8229600" cy="1252538"/>
          </a:xfrm>
        </p:spPr>
        <p:txBody>
          <a:bodyPr/>
          <a:lstStyle/>
          <a:p>
            <a:r>
              <a:rPr lang="en-US" b="0" dirty="0" smtClean="0">
                <a:latin typeface="Arial" charset="0"/>
              </a:rPr>
              <a:t>Planning</a:t>
            </a:r>
            <a:endParaRPr lang="en-US" dirty="0" smtClean="0"/>
          </a:p>
        </p:txBody>
      </p:sp>
      <p:sp>
        <p:nvSpPr>
          <p:cNvPr id="142340" name="Rectangle 4"/>
          <p:cNvSpPr>
            <a:spLocks noChangeArrowheads="1"/>
          </p:cNvSpPr>
          <p:nvPr/>
        </p:nvSpPr>
        <p:spPr bwMode="auto">
          <a:xfrm>
            <a:off x="685800" y="2109788"/>
            <a:ext cx="7848600" cy="3148012"/>
          </a:xfrm>
          <a:prstGeom prst="rect">
            <a:avLst/>
          </a:prstGeom>
          <a:noFill/>
          <a:ln w="9525">
            <a:noFill/>
            <a:miter lim="800000"/>
            <a:headEnd/>
            <a:tailEnd/>
          </a:ln>
          <a:effectLst/>
        </p:spPr>
        <p:txBody>
          <a:bodyPr>
            <a:spAutoFit/>
          </a:bodyPr>
          <a:lstStyle/>
          <a:p>
            <a:pPr marL="114300" lvl="1">
              <a:lnSpc>
                <a:spcPct val="95000"/>
              </a:lnSpc>
              <a:buClr>
                <a:srgbClr val="FFFFFF"/>
              </a:buClr>
              <a:buSzPct val="100000"/>
            </a:pPr>
            <a:r>
              <a:rPr lang="en-US" sz="3200">
                <a:solidFill>
                  <a:schemeClr val="bg1"/>
                </a:solidFill>
              </a:rPr>
              <a:t>What is one big idea from EALR 4 addressed in this unit?</a:t>
            </a:r>
          </a:p>
          <a:p>
            <a:pPr marL="114300" lvl="1">
              <a:lnSpc>
                <a:spcPct val="95000"/>
              </a:lnSpc>
              <a:buClr>
                <a:srgbClr val="FFFFFF"/>
              </a:buClr>
              <a:buSzPct val="100000"/>
            </a:pPr>
            <a:endParaRPr lang="en-US" sz="3200">
              <a:solidFill>
                <a:schemeClr val="bg1"/>
              </a:solidFill>
            </a:endParaRPr>
          </a:p>
          <a:p>
            <a:pPr marL="114300" lvl="1">
              <a:lnSpc>
                <a:spcPct val="95000"/>
              </a:lnSpc>
              <a:buClr>
                <a:srgbClr val="FFFFFF"/>
              </a:buClr>
              <a:buSzPct val="100000"/>
            </a:pPr>
            <a:r>
              <a:rPr lang="en-US" sz="3200">
                <a:solidFill>
                  <a:schemeClr val="bg1"/>
                </a:solidFill>
              </a:rPr>
              <a:t>What do you think your students would do to demonstrate their understanding of the content standards for this big idea?</a:t>
            </a:r>
          </a:p>
          <a:p>
            <a:endParaRPr lang="en-US"/>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0"/>
            <a:ext cx="8013192" cy="1636776"/>
          </a:xfrm>
        </p:spPr>
        <p:txBody>
          <a:bodyPr/>
          <a:lstStyle/>
          <a:p>
            <a:pPr algn="ctr"/>
            <a:r>
              <a:rPr lang="en-US" dirty="0" smtClean="0"/>
              <a:t>Lunch</a:t>
            </a:r>
            <a:endParaRPr lang="en-US" dirty="0"/>
          </a:p>
        </p:txBody>
      </p:sp>
      <p:sp>
        <p:nvSpPr>
          <p:cNvPr id="3" name="Text Placeholder 2"/>
          <p:cNvSpPr>
            <a:spLocks noGrp="1"/>
          </p:cNvSpPr>
          <p:nvPr>
            <p:ph type="body" idx="1"/>
          </p:nvPr>
        </p:nvSpPr>
        <p:spPr/>
        <p:txBody>
          <a:bodyPr/>
          <a:lstStyle/>
          <a:p>
            <a:endParaRPr lang="en-US"/>
          </a:p>
        </p:txBody>
      </p: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9200" y="2133600"/>
            <a:ext cx="7543800" cy="641350"/>
          </a:xfrm>
          <a:prstGeom prst="rect">
            <a:avLst/>
          </a:prstGeom>
          <a:solidFill>
            <a:schemeClr val="accent3">
              <a:lumMod val="60000"/>
              <a:lumOff val="40000"/>
            </a:schemeClr>
          </a:solidFill>
          <a:ln>
            <a:noFill/>
          </a:ln>
        </p:spPr>
        <p:txBody>
          <a:bodyPr>
            <a:spAutoFit/>
          </a:bodyPr>
          <a:lstStyle/>
          <a:p>
            <a:pPr algn="r"/>
            <a:r>
              <a:rPr lang="en-US" sz="3600">
                <a:latin typeface="Calibri" pitchFamily="-65" charset="0"/>
              </a:rPr>
              <a:t>Physical Science</a:t>
            </a:r>
            <a:endParaRPr lang="en-US" sz="4000">
              <a:latin typeface="Calibri" pitchFamily="-65" charset="0"/>
            </a:endParaRPr>
          </a:p>
        </p:txBody>
      </p:sp>
      <p:sp>
        <p:nvSpPr>
          <p:cNvPr id="3" name="TextBox 2"/>
          <p:cNvSpPr txBox="1"/>
          <p:nvPr/>
        </p:nvSpPr>
        <p:spPr>
          <a:xfrm>
            <a:off x="1219200" y="3505200"/>
            <a:ext cx="7543800" cy="641350"/>
          </a:xfrm>
          <a:prstGeom prst="rect">
            <a:avLst/>
          </a:prstGeom>
          <a:solidFill>
            <a:schemeClr val="accent2">
              <a:lumMod val="60000"/>
              <a:lumOff val="40000"/>
            </a:schemeClr>
          </a:solidFill>
          <a:ln>
            <a:noFill/>
          </a:ln>
        </p:spPr>
        <p:txBody>
          <a:bodyPr>
            <a:spAutoFit/>
          </a:bodyPr>
          <a:lstStyle/>
          <a:p>
            <a:pPr algn="r"/>
            <a:r>
              <a:rPr lang="en-US" sz="3600">
                <a:latin typeface="Calibri" pitchFamily="-65" charset="0"/>
              </a:rPr>
              <a:t>Life Science</a:t>
            </a:r>
            <a:endParaRPr lang="en-US" sz="4000">
              <a:latin typeface="Calibri" pitchFamily="-65" charset="0"/>
            </a:endParaRPr>
          </a:p>
        </p:txBody>
      </p:sp>
      <p:sp>
        <p:nvSpPr>
          <p:cNvPr id="4" name="TextBox 3"/>
          <p:cNvSpPr txBox="1"/>
          <p:nvPr/>
        </p:nvSpPr>
        <p:spPr>
          <a:xfrm>
            <a:off x="1219200" y="4800600"/>
            <a:ext cx="7543800" cy="641350"/>
          </a:xfrm>
          <a:prstGeom prst="rect">
            <a:avLst/>
          </a:prstGeom>
          <a:solidFill>
            <a:schemeClr val="accent5">
              <a:lumMod val="60000"/>
              <a:lumOff val="40000"/>
            </a:schemeClr>
          </a:solidFill>
          <a:ln>
            <a:noFill/>
          </a:ln>
        </p:spPr>
        <p:txBody>
          <a:bodyPr>
            <a:spAutoFit/>
          </a:bodyPr>
          <a:lstStyle/>
          <a:p>
            <a:pPr algn="r"/>
            <a:r>
              <a:rPr lang="en-US" sz="3600">
                <a:latin typeface="Calibri" pitchFamily="-65" charset="0"/>
              </a:rPr>
              <a:t>Earth &amp; Space Science</a:t>
            </a:r>
          </a:p>
        </p:txBody>
      </p:sp>
      <p:sp>
        <p:nvSpPr>
          <p:cNvPr id="5" name="TextBox 4"/>
          <p:cNvSpPr txBox="1">
            <a:spLocks noChangeArrowheads="1"/>
          </p:cNvSpPr>
          <p:nvPr/>
        </p:nvSpPr>
        <p:spPr bwMode="auto">
          <a:xfrm rot="-5400000">
            <a:off x="-1414462" y="3497262"/>
            <a:ext cx="4495800" cy="1203325"/>
          </a:xfrm>
          <a:prstGeom prst="rect">
            <a:avLst/>
          </a:prstGeom>
          <a:noFill/>
          <a:ln w="9525">
            <a:noFill/>
            <a:miter lim="800000"/>
            <a:headEnd/>
            <a:tailEnd/>
          </a:ln>
        </p:spPr>
        <p:txBody>
          <a:bodyPr>
            <a:spAutoFit/>
          </a:bodyPr>
          <a:lstStyle/>
          <a:p>
            <a:r>
              <a:rPr lang="en-US" sz="4400">
                <a:latin typeface="Calibri" pitchFamily="-65" charset="0"/>
              </a:rPr>
              <a:t>Domains </a:t>
            </a:r>
            <a:r>
              <a:rPr lang="en-US" sz="2900">
                <a:latin typeface="Calibri" pitchFamily="-65" charset="0"/>
              </a:rPr>
              <a:t>(EALR 4)</a:t>
            </a:r>
          </a:p>
          <a:p>
            <a:endParaRPr lang="en-US" sz="2900">
              <a:latin typeface="Calibri" pitchFamily="-65" charset="0"/>
            </a:endParaRPr>
          </a:p>
        </p:txBody>
      </p:sp>
      <p:sp>
        <p:nvSpPr>
          <p:cNvPr id="6" name="TextBox 5"/>
          <p:cNvSpPr txBox="1">
            <a:spLocks noChangeArrowheads="1"/>
          </p:cNvSpPr>
          <p:nvPr/>
        </p:nvSpPr>
        <p:spPr bwMode="auto">
          <a:xfrm>
            <a:off x="228600" y="371475"/>
            <a:ext cx="8610600" cy="1143000"/>
          </a:xfrm>
          <a:prstGeom prst="rect">
            <a:avLst/>
          </a:prstGeom>
          <a:noFill/>
          <a:ln w="9525">
            <a:noFill/>
            <a:miter lim="800000"/>
            <a:headEnd/>
            <a:tailEnd/>
          </a:ln>
        </p:spPr>
        <p:txBody>
          <a:bodyPr>
            <a:spAutoFit/>
          </a:bodyPr>
          <a:lstStyle/>
          <a:p>
            <a:pPr algn="r"/>
            <a:r>
              <a:rPr lang="en-US" sz="4000">
                <a:latin typeface="Calibri" pitchFamily="-65" charset="0"/>
              </a:rPr>
              <a:t>Cross Cutting Concepts and Abilities</a:t>
            </a:r>
            <a:r>
              <a:rPr lang="en-US" sz="4400">
                <a:latin typeface="Calibri" pitchFamily="-65" charset="0"/>
              </a:rPr>
              <a:t/>
            </a:r>
            <a:br>
              <a:rPr lang="en-US" sz="4400">
                <a:latin typeface="Calibri" pitchFamily="-65" charset="0"/>
              </a:rPr>
            </a:br>
            <a:r>
              <a:rPr lang="en-US" sz="2900">
                <a:latin typeface="Calibri" pitchFamily="-65" charset="0"/>
              </a:rPr>
              <a:t>(EALRS 1 – 3)</a:t>
            </a:r>
          </a:p>
        </p:txBody>
      </p:sp>
      <p:sp>
        <p:nvSpPr>
          <p:cNvPr id="7" name="TextBox 6"/>
          <p:cNvSpPr>
            <a:spLocks noChangeArrowheads="1"/>
          </p:cNvSpPr>
          <p:nvPr/>
        </p:nvSpPr>
        <p:spPr bwMode="auto">
          <a:xfrm rot="-5400000">
            <a:off x="-555625" y="3703638"/>
            <a:ext cx="4800600" cy="641350"/>
          </a:xfrm>
          <a:custGeom>
            <a:avLst/>
            <a:gdLst>
              <a:gd name="T0" fmla="*/ 0 w 6019800"/>
              <a:gd name="T1" fmla="*/ 0 h 369332"/>
              <a:gd name="T2" fmla="*/ 3828325 w 6019800"/>
              <a:gd name="T3" fmla="*/ 0 h 369332"/>
              <a:gd name="T4" fmla="*/ 3828325 w 6019800"/>
              <a:gd name="T5" fmla="*/ 1130696 h 369332"/>
              <a:gd name="T6" fmla="*/ 0 w 6019800"/>
              <a:gd name="T7" fmla="*/ 1130696 h 369332"/>
              <a:gd name="T8" fmla="*/ 0 w 6019800"/>
              <a:gd name="T9" fmla="*/ 0 h 369332"/>
              <a:gd name="T10" fmla="*/ 0 60000 65536"/>
              <a:gd name="T11" fmla="*/ 0 60000 65536"/>
              <a:gd name="T12" fmla="*/ 0 60000 65536"/>
              <a:gd name="T13" fmla="*/ 0 60000 65536"/>
              <a:gd name="T14" fmla="*/ 0 60000 65536"/>
              <a:gd name="T15" fmla="*/ 0 w 6019800"/>
              <a:gd name="T16" fmla="*/ 0 h 369332"/>
              <a:gd name="T17" fmla="*/ 6019800 w 6019800"/>
              <a:gd name="T18" fmla="*/ 369332 h 369332"/>
            </a:gdLst>
            <a:ahLst/>
            <a:cxnLst>
              <a:cxn ang="T10">
                <a:pos x="T0" y="T1"/>
              </a:cxn>
              <a:cxn ang="T11">
                <a:pos x="T2" y="T3"/>
              </a:cxn>
              <a:cxn ang="T12">
                <a:pos x="T4" y="T5"/>
              </a:cxn>
              <a:cxn ang="T13">
                <a:pos x="T6" y="T7"/>
              </a:cxn>
              <a:cxn ang="T14">
                <a:pos x="T8" y="T9"/>
              </a:cxn>
            </a:cxnLst>
            <a:rect l="T15" t="T16" r="T17" b="T18"/>
            <a:pathLst>
              <a:path w="6019800" h="369332">
                <a:moveTo>
                  <a:pt x="0" y="0"/>
                </a:moveTo>
                <a:lnTo>
                  <a:pt x="6019800" y="0"/>
                </a:lnTo>
                <a:lnTo>
                  <a:pt x="6019800" y="369332"/>
                </a:lnTo>
                <a:lnTo>
                  <a:pt x="0" y="369332"/>
                </a:lnTo>
                <a:lnTo>
                  <a:pt x="0" y="0"/>
                </a:lnTo>
                <a:close/>
              </a:path>
            </a:pathLst>
          </a:custGeom>
          <a:solidFill>
            <a:srgbClr val="6666FF">
              <a:alpha val="56078"/>
            </a:srgbClr>
          </a:solidFill>
          <a:ln w="9525">
            <a:noFill/>
            <a:miter lim="800000"/>
            <a:headEnd/>
            <a:tailEnd/>
          </a:ln>
        </p:spPr>
        <p:txBody>
          <a:bodyPr>
            <a:spAutoFit/>
          </a:bodyPr>
          <a:lstStyle/>
          <a:p>
            <a:r>
              <a:rPr lang="en-US" sz="3600">
                <a:latin typeface="Calibri" pitchFamily="-65" charset="0"/>
              </a:rPr>
              <a:t>EALR 1: Systems</a:t>
            </a:r>
          </a:p>
        </p:txBody>
      </p:sp>
      <p:sp>
        <p:nvSpPr>
          <p:cNvPr id="8" name="TextBox 7"/>
          <p:cNvSpPr txBox="1">
            <a:spLocks noChangeArrowheads="1"/>
          </p:cNvSpPr>
          <p:nvPr/>
        </p:nvSpPr>
        <p:spPr bwMode="auto">
          <a:xfrm rot="-5400000">
            <a:off x="358775" y="3679825"/>
            <a:ext cx="4800600" cy="641350"/>
          </a:xfrm>
          <a:prstGeom prst="rect">
            <a:avLst/>
          </a:prstGeom>
          <a:solidFill>
            <a:srgbClr val="6666FF">
              <a:alpha val="56078"/>
            </a:srgbClr>
          </a:solidFill>
          <a:ln w="9525">
            <a:noFill/>
            <a:miter lim="800000"/>
            <a:headEnd/>
            <a:tailEnd/>
          </a:ln>
        </p:spPr>
        <p:txBody>
          <a:bodyPr>
            <a:spAutoFit/>
          </a:bodyPr>
          <a:lstStyle/>
          <a:p>
            <a:r>
              <a:rPr lang="en-US" sz="3600">
                <a:latin typeface="Calibri" pitchFamily="-65" charset="0"/>
              </a:rPr>
              <a:t>EALR 2: Inquiry</a:t>
            </a:r>
          </a:p>
        </p:txBody>
      </p:sp>
      <p:sp>
        <p:nvSpPr>
          <p:cNvPr id="9" name="TextBox 8"/>
          <p:cNvSpPr txBox="1">
            <a:spLocks noChangeArrowheads="1"/>
          </p:cNvSpPr>
          <p:nvPr/>
        </p:nvSpPr>
        <p:spPr bwMode="auto">
          <a:xfrm rot="-5400000">
            <a:off x="1287463" y="3679825"/>
            <a:ext cx="4800600" cy="641350"/>
          </a:xfrm>
          <a:prstGeom prst="rect">
            <a:avLst/>
          </a:prstGeom>
          <a:solidFill>
            <a:srgbClr val="6666FF">
              <a:alpha val="56078"/>
            </a:srgbClr>
          </a:solidFill>
          <a:ln w="9525">
            <a:noFill/>
            <a:miter lim="800000"/>
            <a:headEnd/>
            <a:tailEnd/>
          </a:ln>
        </p:spPr>
        <p:txBody>
          <a:bodyPr>
            <a:spAutoFit/>
          </a:bodyPr>
          <a:lstStyle/>
          <a:p>
            <a:r>
              <a:rPr lang="en-US" sz="3600">
                <a:latin typeface="Calibri" pitchFamily="-65" charset="0"/>
              </a:rPr>
              <a:t>EALR 3: Application</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Systems</a:t>
            </a:r>
            <a:endParaRPr lang="en-US" dirty="0"/>
          </a:p>
        </p:txBody>
      </p:sp>
      <p:pic>
        <p:nvPicPr>
          <p:cNvPr id="4" name="Content Placeholder 3" descr="gears.jpg"/>
          <p:cNvPicPr>
            <a:picLocks noGrp="1" noChangeAspect="1"/>
          </p:cNvPicPr>
          <p:nvPr>
            <p:ph idx="1"/>
          </p:nvPr>
        </p:nvPicPr>
        <p:blipFill>
          <a:blip r:embed="rId2" cstate="print"/>
          <a:stretch>
            <a:fillRect/>
          </a:stretch>
        </p:blipFill>
        <p:spPr>
          <a:xfrm>
            <a:off x="2209800" y="1752600"/>
            <a:ext cx="5461000" cy="4102100"/>
          </a:xfr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rtlCol="0">
            <a:normAutofit/>
            <a:scene3d>
              <a:camera prst="orthographicFront"/>
              <a:lightRig rig="threePt" dir="t">
                <a:rot lat="0" lon="0" rev="4800000"/>
              </a:lightRig>
            </a:scene3d>
            <a:sp3d prstMaterial="matte">
              <a:bevelT w="50800" h="10160"/>
            </a:sp3d>
          </a:bodyPr>
          <a:lstStyle/>
          <a:p>
            <a:pPr fontAlgn="auto">
              <a:spcAft>
                <a:spcPts val="0"/>
              </a:spcAft>
              <a:defRPr/>
            </a:pPr>
            <a:r>
              <a:rPr lang="en-US" dirty="0" smtClean="0"/>
              <a:t>In Grade Band Groups</a:t>
            </a:r>
          </a:p>
        </p:txBody>
      </p:sp>
      <p:sp>
        <p:nvSpPr>
          <p:cNvPr id="33795" name="Content Placeholder 2"/>
          <p:cNvSpPr>
            <a:spLocks noGrp="1"/>
          </p:cNvSpPr>
          <p:nvPr>
            <p:ph idx="1"/>
          </p:nvPr>
        </p:nvSpPr>
        <p:spPr/>
        <p:txBody>
          <a:bodyPr rtlCol="0">
            <a:normAutofit/>
          </a:bodyPr>
          <a:lstStyle/>
          <a:p>
            <a:pPr marL="622300" indent="-514350" fontAlgn="auto">
              <a:spcAft>
                <a:spcPts val="0"/>
              </a:spcAft>
              <a:buFont typeface="+mj-lt"/>
              <a:buAutoNum type="arabicPeriod"/>
              <a:defRPr/>
            </a:pPr>
            <a:r>
              <a:rPr lang="en-US" dirty="0" smtClean="0"/>
              <a:t>Identify </a:t>
            </a:r>
            <a:r>
              <a:rPr lang="en-US" dirty="0" smtClean="0"/>
              <a:t>what students in your grade band do </a:t>
            </a:r>
            <a:r>
              <a:rPr lang="en-US" dirty="0" smtClean="0"/>
              <a:t>to demonstrate understanding of the systems EALR</a:t>
            </a:r>
          </a:p>
          <a:p>
            <a:pPr marL="622300" indent="-514350" fontAlgn="auto">
              <a:spcAft>
                <a:spcPts val="0"/>
              </a:spcAft>
              <a:buFont typeface="+mj-lt"/>
              <a:buAutoNum type="arabicPeriod"/>
              <a:defRPr/>
            </a:pPr>
            <a:r>
              <a:rPr lang="en-US" dirty="0" smtClean="0"/>
              <a:t>Look at the system identified in your grade band materials</a:t>
            </a:r>
          </a:p>
          <a:p>
            <a:pPr marL="622300" indent="-514350" fontAlgn="auto">
              <a:spcAft>
                <a:spcPts val="0"/>
              </a:spcAft>
              <a:buFont typeface="+mj-lt"/>
              <a:buAutoNum type="arabicPeriod"/>
              <a:defRPr/>
            </a:pPr>
            <a:r>
              <a:rPr lang="en-US" dirty="0" smtClean="0"/>
              <a:t>Using the performance expectations, Brainstorm questions you could ask your students about the system</a:t>
            </a:r>
          </a:p>
          <a:p>
            <a:pPr marL="914400" lvl="1" indent="-514350" fontAlgn="auto">
              <a:spcAft>
                <a:spcPts val="0"/>
              </a:spcAft>
              <a:buNone/>
              <a:defRPr/>
            </a:pPr>
            <a:endParaRPr lang="en-US" dirty="0" smtClean="0"/>
          </a:p>
          <a:p>
            <a:pPr marL="1314450" lvl="2" indent="-514350" fontAlgn="auto">
              <a:spcAft>
                <a:spcPts val="0"/>
              </a:spcAft>
              <a:buNone/>
              <a:defRPr/>
            </a:pPr>
            <a:endParaRPr lang="en-US" dirty="0" smtClean="0"/>
          </a:p>
          <a:p>
            <a:pPr lvl="1" fontAlgn="auto">
              <a:spcAft>
                <a:spcPts val="0"/>
              </a:spcAft>
              <a:buFont typeface="Wingdings 2" charset="2"/>
              <a:buNone/>
              <a:defRPr/>
            </a:pPr>
            <a:endParaRPr lang="en-US" sz="1200" dirty="0" smtClean="0"/>
          </a:p>
          <a:p>
            <a:pPr marL="514350" indent="-514350" fontAlgn="auto">
              <a:spcAft>
                <a:spcPts val="0"/>
              </a:spcAft>
              <a:buFont typeface="Wingdings 2" charset="2"/>
              <a:buNone/>
              <a:defRPr/>
            </a:pPr>
            <a:endParaRPr lang="en-US" dirty="0" smtClean="0"/>
          </a:p>
          <a:p>
            <a:pPr marL="514350" indent="-514350" fontAlgn="auto">
              <a:spcAft>
                <a:spcPts val="0"/>
              </a:spcAft>
              <a:buFont typeface="Calibri" charset="0"/>
              <a:buAutoNum type="arabicPeriod"/>
              <a:defRPr/>
            </a:pPr>
            <a:endParaRPr lang="en-US" dirty="0"/>
          </a:p>
          <a:p>
            <a:pPr lvl="2" fontAlgn="auto">
              <a:spcAft>
                <a:spcPts val="0"/>
              </a:spcAft>
              <a:buFont typeface="Arial"/>
              <a:buChar char="•"/>
              <a:defRPr/>
            </a:pP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a:xfrm>
            <a:off x="304800" y="4800600"/>
            <a:ext cx="3505200" cy="1557338"/>
          </a:xfrm>
        </p:spPr>
        <p:txBody>
          <a:bodyPr/>
          <a:lstStyle/>
          <a:p>
            <a:r>
              <a:rPr lang="en-US" sz="6100" smtClean="0"/>
              <a:t>Inquiry</a:t>
            </a:r>
            <a:endParaRPr lang="en-US" smtClean="0"/>
          </a:p>
        </p:txBody>
      </p:sp>
      <p:pic>
        <p:nvPicPr>
          <p:cNvPr id="57351" name="Picture 7" descr="ball and ramp"/>
          <p:cNvPicPr>
            <a:picLocks noChangeAspect="1" noChangeArrowheads="1"/>
          </p:cNvPicPr>
          <p:nvPr/>
        </p:nvPicPr>
        <p:blipFill>
          <a:blip r:embed="rId3" cstate="print"/>
          <a:srcRect/>
          <a:stretch>
            <a:fillRect/>
          </a:stretch>
        </p:blipFill>
        <p:spPr bwMode="auto">
          <a:xfrm>
            <a:off x="3886200" y="228600"/>
            <a:ext cx="4800600" cy="6400800"/>
          </a:xfrm>
          <a:prstGeom prst="rect">
            <a:avLst/>
          </a:prstGeom>
          <a:noFill/>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is an understanding of Inquiry built?</a:t>
            </a:r>
            <a:endParaRPr lang="en-US" dirty="0"/>
          </a:p>
        </p:txBody>
      </p:sp>
      <p:graphicFrame>
        <p:nvGraphicFramePr>
          <p:cNvPr id="6" name="Content Placeholder 5"/>
          <p:cNvGraphicFramePr>
            <a:graphicFrameLocks noChangeAspect="1"/>
          </p:cNvGraphicFramePr>
          <p:nvPr>
            <p:ph idx="1"/>
          </p:nvPr>
        </p:nvGraphicFramePr>
        <p:xfrm>
          <a:off x="999469" y="1851025"/>
          <a:ext cx="7611131" cy="4625975"/>
        </p:xfrm>
        <a:graphic>
          <a:graphicData uri="http://schemas.openxmlformats.org/presentationml/2006/ole">
            <p:oleObj spid="_x0000_s264195" name="Document" r:id="rId4" imgW="8361064" imgH="5654408" progId="Word.Document.12">
              <p:embed/>
            </p:oleObj>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6"/>
          <p:cNvGrpSpPr>
            <a:grpSpLocks/>
          </p:cNvGrpSpPr>
          <p:nvPr/>
        </p:nvGrpSpPr>
        <p:grpSpPr bwMode="auto">
          <a:xfrm>
            <a:off x="533400" y="1066800"/>
            <a:ext cx="4845050" cy="1541463"/>
            <a:chOff x="336" y="757"/>
            <a:chExt cx="3052" cy="971"/>
          </a:xfrm>
        </p:grpSpPr>
        <p:sp>
          <p:nvSpPr>
            <p:cNvPr id="199685" name="Line 5"/>
            <p:cNvSpPr>
              <a:spLocks noChangeShapeType="1"/>
            </p:cNvSpPr>
            <p:nvPr/>
          </p:nvSpPr>
          <p:spPr bwMode="auto">
            <a:xfrm>
              <a:off x="336" y="1581"/>
              <a:ext cx="2928" cy="0"/>
            </a:xfrm>
            <a:prstGeom prst="line">
              <a:avLst/>
            </a:prstGeom>
            <a:noFill/>
            <a:ln w="38100">
              <a:solidFill>
                <a:schemeClr val="tx1"/>
              </a:solidFill>
              <a:round/>
              <a:headEnd/>
              <a:tailEnd/>
            </a:ln>
            <a:effectLst/>
          </p:spPr>
          <p:txBody>
            <a:bodyPr wrap="none" anchor="ctr"/>
            <a:lstStyle/>
            <a:p>
              <a:endParaRPr lang="en-US"/>
            </a:p>
          </p:txBody>
        </p:sp>
        <p:sp>
          <p:nvSpPr>
            <p:cNvPr id="199687" name="AutoShape 7"/>
            <p:cNvSpPr>
              <a:spLocks noChangeArrowheads="1"/>
            </p:cNvSpPr>
            <p:nvPr/>
          </p:nvSpPr>
          <p:spPr bwMode="auto">
            <a:xfrm>
              <a:off x="576" y="901"/>
              <a:ext cx="532" cy="827"/>
            </a:xfrm>
            <a:prstGeom prst="triangle">
              <a:avLst>
                <a:gd name="adj" fmla="val 33333"/>
              </a:avLst>
            </a:prstGeom>
            <a:solidFill>
              <a:srgbClr val="CCFF66"/>
            </a:solidFill>
            <a:ln w="76200">
              <a:solidFill>
                <a:srgbClr val="4C4C4C"/>
              </a:solidFill>
              <a:miter lim="800000"/>
              <a:headEnd/>
              <a:tailEnd/>
            </a:ln>
            <a:effectLst/>
          </p:spPr>
          <p:txBody>
            <a:bodyPr wrap="none" anchor="ctr"/>
            <a:lstStyle/>
            <a:p>
              <a:pPr algn="ctr"/>
              <a:endParaRPr lang="en-US">
                <a:solidFill>
                  <a:srgbClr val="4F6F92"/>
                </a:solidFill>
              </a:endParaRPr>
            </a:p>
          </p:txBody>
        </p:sp>
        <p:sp>
          <p:nvSpPr>
            <p:cNvPr id="199689" name="AutoShape 9"/>
            <p:cNvSpPr>
              <a:spLocks noChangeArrowheads="1"/>
            </p:cNvSpPr>
            <p:nvPr/>
          </p:nvSpPr>
          <p:spPr bwMode="auto">
            <a:xfrm rot="8993611">
              <a:off x="886" y="757"/>
              <a:ext cx="510" cy="918"/>
            </a:xfrm>
            <a:prstGeom prst="parallelogram">
              <a:avLst>
                <a:gd name="adj" fmla="val 17810"/>
              </a:avLst>
            </a:prstGeom>
            <a:solidFill>
              <a:srgbClr val="CCFF66"/>
            </a:solidFill>
            <a:ln w="57150">
              <a:solidFill>
                <a:srgbClr val="4C4C4C"/>
              </a:solidFill>
              <a:miter lim="800000"/>
              <a:headEnd/>
              <a:tailEnd/>
            </a:ln>
            <a:effectLst/>
          </p:spPr>
          <p:txBody>
            <a:bodyPr wrap="none" anchor="ctr"/>
            <a:lstStyle/>
            <a:p>
              <a:endParaRPr lang="en-US"/>
            </a:p>
          </p:txBody>
        </p:sp>
        <p:sp>
          <p:nvSpPr>
            <p:cNvPr id="199684" name="AutoShape 4"/>
            <p:cNvSpPr>
              <a:spLocks noChangeArrowheads="1"/>
            </p:cNvSpPr>
            <p:nvPr/>
          </p:nvSpPr>
          <p:spPr bwMode="auto">
            <a:xfrm rot="14526715">
              <a:off x="2425" y="455"/>
              <a:ext cx="505" cy="1420"/>
            </a:xfrm>
            <a:prstGeom prst="can">
              <a:avLst>
                <a:gd name="adj" fmla="val 70297"/>
              </a:avLst>
            </a:prstGeom>
            <a:solidFill>
              <a:srgbClr val="804000"/>
            </a:solidFill>
            <a:ln w="9525">
              <a:solidFill>
                <a:schemeClr val="tx1"/>
              </a:solidFill>
              <a:round/>
              <a:headEnd/>
              <a:tailEnd/>
            </a:ln>
            <a:effectLst/>
          </p:spPr>
          <p:txBody>
            <a:bodyPr wrap="none" anchor="ctr"/>
            <a:lstStyle/>
            <a:p>
              <a:endParaRPr lang="en-US"/>
            </a:p>
          </p:txBody>
        </p:sp>
        <p:sp>
          <p:nvSpPr>
            <p:cNvPr id="199686" name="Oval 6"/>
            <p:cNvSpPr>
              <a:spLocks noChangeArrowheads="1"/>
            </p:cNvSpPr>
            <p:nvPr/>
          </p:nvSpPr>
          <p:spPr bwMode="auto">
            <a:xfrm>
              <a:off x="1489" y="1351"/>
              <a:ext cx="355" cy="368"/>
            </a:xfrm>
            <a:prstGeom prst="ellipse">
              <a:avLst/>
            </a:prstGeom>
            <a:solidFill>
              <a:srgbClr val="006FFF"/>
            </a:solidFill>
            <a:ln w="9525">
              <a:solidFill>
                <a:schemeClr val="tx1"/>
              </a:solidFill>
              <a:round/>
              <a:headEnd/>
              <a:tailEnd/>
            </a:ln>
            <a:effectLst/>
          </p:spPr>
          <p:txBody>
            <a:bodyPr wrap="none" anchor="ctr"/>
            <a:lstStyle/>
            <a:p>
              <a:endParaRPr lang="en-US"/>
            </a:p>
          </p:txBody>
        </p:sp>
      </p:grpSp>
      <p:sp>
        <p:nvSpPr>
          <p:cNvPr id="199695" name="Text Box 15"/>
          <p:cNvSpPr txBox="1">
            <a:spLocks noChangeArrowheads="1"/>
          </p:cNvSpPr>
          <p:nvPr/>
        </p:nvSpPr>
        <p:spPr bwMode="auto">
          <a:xfrm>
            <a:off x="914400" y="457200"/>
            <a:ext cx="3886200" cy="519113"/>
          </a:xfrm>
          <a:prstGeom prst="rect">
            <a:avLst/>
          </a:prstGeom>
          <a:noFill/>
          <a:ln w="9525">
            <a:noFill/>
            <a:miter lim="800000"/>
            <a:headEnd/>
            <a:tailEnd/>
          </a:ln>
          <a:effectLst/>
        </p:spPr>
        <p:txBody>
          <a:bodyPr>
            <a:spAutoFit/>
          </a:bodyPr>
          <a:lstStyle/>
          <a:p>
            <a:pPr>
              <a:spcBef>
                <a:spcPct val="50000"/>
              </a:spcBef>
            </a:pPr>
            <a:r>
              <a:rPr lang="en-US" sz="2800" b="1"/>
              <a:t>Experimental set-up</a:t>
            </a:r>
            <a:endParaRPr lang="en-US" b="1"/>
          </a:p>
        </p:txBody>
      </p:sp>
      <p:sp>
        <p:nvSpPr>
          <p:cNvPr id="199698" name="Text Box 18"/>
          <p:cNvSpPr txBox="1">
            <a:spLocks noChangeArrowheads="1"/>
          </p:cNvSpPr>
          <p:nvPr/>
        </p:nvSpPr>
        <p:spPr bwMode="auto">
          <a:xfrm>
            <a:off x="2362200" y="2895600"/>
            <a:ext cx="914400" cy="366713"/>
          </a:xfrm>
          <a:prstGeom prst="rect">
            <a:avLst/>
          </a:prstGeom>
          <a:noFill/>
          <a:ln w="9525">
            <a:noFill/>
            <a:miter lim="800000"/>
            <a:headEnd/>
            <a:tailEnd/>
          </a:ln>
          <a:effectLst/>
        </p:spPr>
        <p:txBody>
          <a:bodyPr>
            <a:spAutoFit/>
          </a:bodyPr>
          <a:lstStyle/>
          <a:p>
            <a:pPr>
              <a:spcBef>
                <a:spcPct val="50000"/>
              </a:spcBef>
            </a:pPr>
            <a:r>
              <a:rPr lang="en-US" b="1"/>
              <a:t>10cm</a:t>
            </a:r>
            <a:endParaRPr lang="en-US"/>
          </a:p>
        </p:txBody>
      </p:sp>
      <p:graphicFrame>
        <p:nvGraphicFramePr>
          <p:cNvPr id="199730" name="Group 50"/>
          <p:cNvGraphicFramePr>
            <a:graphicFrameLocks noGrp="1"/>
          </p:cNvGraphicFramePr>
          <p:nvPr/>
        </p:nvGraphicFramePr>
        <p:xfrm>
          <a:off x="914400" y="3581400"/>
          <a:ext cx="7391400" cy="2995311"/>
        </p:xfrm>
        <a:graphic>
          <a:graphicData uri="http://schemas.openxmlformats.org/drawingml/2006/table">
            <a:tbl>
              <a:tblPr>
                <a:tableStyleId>{D7AC3CCA-C797-4891-BE02-D94E43425B78}</a:tableStyleId>
              </a:tblPr>
              <a:tblGrid>
                <a:gridCol w="2274276"/>
                <a:gridCol w="1279281"/>
                <a:gridCol w="1279281"/>
                <a:gridCol w="1279281"/>
                <a:gridCol w="1279281"/>
              </a:tblGrid>
              <a:tr h="609600">
                <a:tc rowSpan="2">
                  <a:txBody>
                    <a:bodyPr/>
                    <a:lstStyle/>
                    <a:p>
                      <a:pPr marL="119063" marR="0" lvl="0" indent="0" algn="l" defTabSz="914400" rtl="0" eaLnBrk="0" fontAlgn="base" latinLnBrk="0" hangingPunct="0">
                        <a:lnSpc>
                          <a:spcPct val="100000"/>
                        </a:lnSpc>
                        <a:spcBef>
                          <a:spcPct val="0"/>
                        </a:spcBef>
                        <a:spcAft>
                          <a:spcPct val="0"/>
                        </a:spcAft>
                        <a:buClr>
                          <a:schemeClr val="accent1"/>
                        </a:buClr>
                        <a:buSzPct val="80000"/>
                        <a:buFont typeface="Wingdings 2" pitchFamily="-64" charset="2"/>
                        <a:buNone/>
                        <a:tabLst/>
                      </a:pPr>
                      <a:r>
                        <a:rPr kumimoji="0" lang="en-US" sz="2800" b="1" u="none" strike="noStrike" cap="none" normalizeH="0" baseline="0" dirty="0" smtClean="0">
                          <a:ln>
                            <a:noFill/>
                          </a:ln>
                          <a:effectLst/>
                        </a:rPr>
                        <a:t>Height of ramp (cm)</a:t>
                      </a:r>
                      <a:endParaRPr kumimoji="0" lang="en-US" sz="2800" b="1" i="0" u="none" strike="noStrike" cap="none" normalizeH="0" baseline="0" dirty="0" smtClean="0">
                        <a:ln>
                          <a:noFill/>
                        </a:ln>
                        <a:solidFill>
                          <a:schemeClr val="tx1"/>
                        </a:solidFill>
                        <a:effectLst/>
                        <a:latin typeface="Corbel" pitchFamily="-65" charset="0"/>
                        <a:ea typeface="ＭＳ Ｐゴシック" pitchFamily="-64" charset="-128"/>
                      </a:endParaRPr>
                    </a:p>
                  </a:txBody>
                  <a:tcPr horzOverflow="overflow"/>
                </a:tc>
                <a:tc gridSpan="4">
                  <a:txBody>
                    <a:bodyPr/>
                    <a:lstStyle/>
                    <a:p>
                      <a:pPr marL="119063" marR="0" lvl="0" indent="0" algn="ctr" defTabSz="914400" rtl="0" eaLnBrk="0" fontAlgn="base" latinLnBrk="0" hangingPunct="0">
                        <a:lnSpc>
                          <a:spcPct val="100000"/>
                        </a:lnSpc>
                        <a:spcBef>
                          <a:spcPct val="0"/>
                        </a:spcBef>
                        <a:spcAft>
                          <a:spcPct val="0"/>
                        </a:spcAft>
                        <a:buClr>
                          <a:schemeClr val="accent1"/>
                        </a:buClr>
                        <a:buSzPct val="80000"/>
                        <a:buFont typeface="Wingdings 2" pitchFamily="-64" charset="2"/>
                        <a:buNone/>
                        <a:tabLst/>
                      </a:pPr>
                      <a:r>
                        <a:rPr kumimoji="0" lang="en-US" sz="2800" b="1" u="none" strike="noStrike" cap="none" normalizeH="0" baseline="0" dirty="0" smtClean="0">
                          <a:ln>
                            <a:noFill/>
                          </a:ln>
                          <a:effectLst/>
                        </a:rPr>
                        <a:t>Distance stopper travels (cm)</a:t>
                      </a:r>
                      <a:endParaRPr kumimoji="0" lang="en-US" sz="2800" b="1" i="0" u="none" strike="noStrike" cap="none" normalizeH="0" baseline="0" dirty="0" smtClean="0">
                        <a:ln>
                          <a:noFill/>
                        </a:ln>
                        <a:solidFill>
                          <a:schemeClr val="tx1"/>
                        </a:solidFill>
                        <a:effectLst/>
                        <a:latin typeface="Corbel" pitchFamily="-65" charset="0"/>
                        <a:ea typeface="ＭＳ Ｐゴシック" pitchFamily="-64" charset="-128"/>
                      </a:endParaRPr>
                    </a:p>
                  </a:txBody>
                  <a:tcPr horzOverflow="overflow"/>
                </a:tc>
                <a:tc hMerge="1">
                  <a:txBody>
                    <a:bodyPr/>
                    <a:lstStyle/>
                    <a:p>
                      <a:endParaRPr lang="en-US"/>
                    </a:p>
                  </a:txBody>
                  <a:tcPr/>
                </a:tc>
                <a:tc hMerge="1">
                  <a:txBody>
                    <a:bodyPr/>
                    <a:lstStyle/>
                    <a:p>
                      <a:endParaRPr lang="en-US"/>
                    </a:p>
                  </a:txBody>
                  <a:tcPr/>
                </a:tc>
                <a:tc hMerge="1">
                  <a:txBody>
                    <a:bodyPr/>
                    <a:lstStyle/>
                    <a:p>
                      <a:endParaRPr lang="en-US"/>
                    </a:p>
                  </a:txBody>
                  <a:tcPr/>
                </a:tc>
              </a:tr>
              <a:tr h="795237">
                <a:tc vMerge="1">
                  <a:txBody>
                    <a:bodyPr/>
                    <a:lstStyle/>
                    <a:p>
                      <a:pPr marL="119063" marR="0" lvl="0" indent="0" algn="ctr" defTabSz="914400" rtl="0" eaLnBrk="0" fontAlgn="base" latinLnBrk="0" hangingPunct="0">
                        <a:lnSpc>
                          <a:spcPct val="100000"/>
                        </a:lnSpc>
                        <a:spcBef>
                          <a:spcPct val="0"/>
                        </a:spcBef>
                        <a:spcAft>
                          <a:spcPct val="0"/>
                        </a:spcAft>
                        <a:buClr>
                          <a:schemeClr val="accent1"/>
                        </a:buClr>
                        <a:buSzPct val="80000"/>
                        <a:buFont typeface="Wingdings 2" pitchFamily="-64" charset="2"/>
                        <a:buNone/>
                        <a:tabLst/>
                      </a:pPr>
                      <a:endParaRPr kumimoji="0" lang="en-US" sz="2800" b="0" i="0" u="none" strike="noStrike" cap="none" normalizeH="0" baseline="0" dirty="0" smtClean="0">
                        <a:ln>
                          <a:noFill/>
                        </a:ln>
                        <a:solidFill>
                          <a:schemeClr val="bg1"/>
                        </a:solidFill>
                        <a:effectLst/>
                        <a:latin typeface="Corbel" pitchFamily="-65" charset="0"/>
                        <a:ea typeface="ＭＳ Ｐゴシック" pitchFamily="-64" charset="-128"/>
                      </a:endParaRPr>
                    </a:p>
                  </a:txBody>
                  <a:tcPr horzOverflow="overflow"/>
                </a:tc>
                <a:tc>
                  <a:txBody>
                    <a:bodyPr/>
                    <a:lstStyle/>
                    <a:p>
                      <a:pPr marL="119063" marR="0" lvl="0" indent="0" algn="l" defTabSz="914400" rtl="0" eaLnBrk="0" fontAlgn="base" latinLnBrk="0" hangingPunct="0">
                        <a:lnSpc>
                          <a:spcPct val="100000"/>
                        </a:lnSpc>
                        <a:spcBef>
                          <a:spcPct val="0"/>
                        </a:spcBef>
                        <a:spcAft>
                          <a:spcPct val="0"/>
                        </a:spcAft>
                        <a:buClr>
                          <a:schemeClr val="accent1"/>
                        </a:buClr>
                        <a:buSzPct val="80000"/>
                        <a:buFont typeface="Wingdings 2" pitchFamily="-64" charset="2"/>
                        <a:buNone/>
                        <a:tabLst/>
                      </a:pPr>
                      <a:r>
                        <a:rPr kumimoji="0" lang="en-US" sz="2800" b="0" i="0" u="none" strike="noStrike" cap="none" normalizeH="0" baseline="0" dirty="0" smtClean="0">
                          <a:ln>
                            <a:noFill/>
                          </a:ln>
                          <a:solidFill>
                            <a:schemeClr val="bg1"/>
                          </a:solidFill>
                          <a:effectLst/>
                          <a:latin typeface="Corbel" pitchFamily="-65" charset="0"/>
                          <a:ea typeface="ＭＳ Ｐゴシック" pitchFamily="-64" charset="-128"/>
                        </a:rPr>
                        <a:t>Trial 1</a:t>
                      </a:r>
                    </a:p>
                  </a:txBody>
                  <a:tcPr horzOverflow="overflow"/>
                </a:tc>
                <a:tc>
                  <a:txBody>
                    <a:bodyPr/>
                    <a:lstStyle/>
                    <a:p>
                      <a:pPr marL="119063" marR="0" lvl="0" indent="0" algn="l" defTabSz="914400" rtl="0" eaLnBrk="0" fontAlgn="base" latinLnBrk="0" hangingPunct="0">
                        <a:lnSpc>
                          <a:spcPct val="100000"/>
                        </a:lnSpc>
                        <a:spcBef>
                          <a:spcPct val="0"/>
                        </a:spcBef>
                        <a:spcAft>
                          <a:spcPct val="0"/>
                        </a:spcAft>
                        <a:buClr>
                          <a:schemeClr val="accent1"/>
                        </a:buClr>
                        <a:buSzPct val="80000"/>
                        <a:buFont typeface="Wingdings 2" pitchFamily="-64" charset="2"/>
                        <a:buNone/>
                        <a:tabLst/>
                      </a:pPr>
                      <a:r>
                        <a:rPr kumimoji="0" lang="en-US" sz="2800" b="0" i="0" u="none" strike="noStrike" cap="none" normalizeH="0" baseline="0" dirty="0" smtClean="0">
                          <a:ln>
                            <a:noFill/>
                          </a:ln>
                          <a:solidFill>
                            <a:schemeClr val="bg1"/>
                          </a:solidFill>
                          <a:effectLst/>
                          <a:latin typeface="Corbel" pitchFamily="-65" charset="0"/>
                          <a:ea typeface="ＭＳ Ｐゴシック" pitchFamily="-64" charset="-128"/>
                        </a:rPr>
                        <a:t>Trial 2</a:t>
                      </a:r>
                    </a:p>
                  </a:txBody>
                  <a:tcPr horzOverflow="overflow"/>
                </a:tc>
                <a:tc>
                  <a:txBody>
                    <a:bodyPr/>
                    <a:lstStyle/>
                    <a:p>
                      <a:pPr marL="119063" marR="0" lvl="0" indent="0" algn="l" defTabSz="914400" rtl="0" eaLnBrk="0" fontAlgn="base" latinLnBrk="0" hangingPunct="0">
                        <a:lnSpc>
                          <a:spcPct val="100000"/>
                        </a:lnSpc>
                        <a:spcBef>
                          <a:spcPct val="0"/>
                        </a:spcBef>
                        <a:spcAft>
                          <a:spcPct val="0"/>
                        </a:spcAft>
                        <a:buClr>
                          <a:schemeClr val="accent1"/>
                        </a:buClr>
                        <a:buSzPct val="80000"/>
                        <a:buFont typeface="Wingdings 2" pitchFamily="-64" charset="2"/>
                        <a:buNone/>
                        <a:tabLst/>
                      </a:pPr>
                      <a:r>
                        <a:rPr kumimoji="0" lang="en-US" sz="2800" b="0" i="0" u="none" strike="noStrike" cap="none" normalizeH="0" baseline="0" dirty="0" smtClean="0">
                          <a:ln>
                            <a:noFill/>
                          </a:ln>
                          <a:solidFill>
                            <a:schemeClr val="bg1"/>
                          </a:solidFill>
                          <a:effectLst/>
                          <a:latin typeface="Corbel" pitchFamily="-65" charset="0"/>
                          <a:ea typeface="ＭＳ Ｐゴシック" pitchFamily="-64" charset="-128"/>
                        </a:rPr>
                        <a:t>Trial 3</a:t>
                      </a:r>
                    </a:p>
                  </a:txBody>
                  <a:tcPr horzOverflow="overflow"/>
                </a:tc>
                <a:tc>
                  <a:txBody>
                    <a:bodyPr/>
                    <a:lstStyle/>
                    <a:p>
                      <a:pPr marL="119063" marR="0" lvl="0" indent="0" algn="l" defTabSz="914400" rtl="0" eaLnBrk="0" fontAlgn="base" latinLnBrk="0" hangingPunct="0">
                        <a:lnSpc>
                          <a:spcPct val="100000"/>
                        </a:lnSpc>
                        <a:spcBef>
                          <a:spcPct val="0"/>
                        </a:spcBef>
                        <a:spcAft>
                          <a:spcPct val="0"/>
                        </a:spcAft>
                        <a:buClr>
                          <a:schemeClr val="accent1"/>
                        </a:buClr>
                        <a:buSzPct val="80000"/>
                        <a:buFont typeface="Wingdings 2" pitchFamily="-64" charset="2"/>
                        <a:buNone/>
                        <a:tabLst/>
                      </a:pPr>
                      <a:r>
                        <a:rPr kumimoji="0" lang="en-US" sz="2800" b="0" i="0" u="none" strike="noStrike" cap="none" normalizeH="0" baseline="0" dirty="0" smtClean="0">
                          <a:ln>
                            <a:noFill/>
                          </a:ln>
                          <a:solidFill>
                            <a:schemeClr val="bg1"/>
                          </a:solidFill>
                          <a:effectLst/>
                          <a:latin typeface="Corbel" pitchFamily="-65" charset="0"/>
                          <a:ea typeface="ＭＳ Ｐゴシック" pitchFamily="-64" charset="-128"/>
                        </a:rPr>
                        <a:t>Ave</a:t>
                      </a:r>
                    </a:p>
                  </a:txBody>
                  <a:tcPr horzOverflow="overflow"/>
                </a:tc>
              </a:tr>
              <a:tr h="795237">
                <a:tc>
                  <a:txBody>
                    <a:bodyPr/>
                    <a:lstStyle/>
                    <a:p>
                      <a:pPr marL="119063" marR="0" lvl="0" indent="0" algn="ctr" defTabSz="914400" rtl="0" eaLnBrk="0" fontAlgn="base" latinLnBrk="0" hangingPunct="0">
                        <a:lnSpc>
                          <a:spcPct val="100000"/>
                        </a:lnSpc>
                        <a:spcBef>
                          <a:spcPct val="0"/>
                        </a:spcBef>
                        <a:spcAft>
                          <a:spcPct val="0"/>
                        </a:spcAft>
                        <a:buClr>
                          <a:schemeClr val="accent1"/>
                        </a:buClr>
                        <a:buSzPct val="80000"/>
                        <a:buFont typeface="Wingdings 2" pitchFamily="-64" charset="2"/>
                        <a:buNone/>
                        <a:tabLst/>
                      </a:pPr>
                      <a:r>
                        <a:rPr kumimoji="0" lang="en-US" sz="2800" u="none" strike="noStrike" cap="none" normalizeH="0" baseline="0" dirty="0" smtClean="0">
                          <a:ln>
                            <a:noFill/>
                          </a:ln>
                          <a:effectLst/>
                        </a:rPr>
                        <a:t>2cm</a:t>
                      </a:r>
                      <a:endParaRPr kumimoji="0" lang="en-US" sz="2800" b="0" i="0" u="none" strike="noStrike" cap="none" normalizeH="0" baseline="0" dirty="0" smtClean="0">
                        <a:ln>
                          <a:noFill/>
                        </a:ln>
                        <a:solidFill>
                          <a:schemeClr val="bg1"/>
                        </a:solidFill>
                        <a:effectLst/>
                        <a:latin typeface="Corbel" pitchFamily="-65" charset="0"/>
                        <a:ea typeface="ＭＳ Ｐゴシック" pitchFamily="-64" charset="-128"/>
                      </a:endParaRPr>
                    </a:p>
                  </a:txBody>
                  <a:tcPr horzOverflow="overflow"/>
                </a:tc>
                <a:tc>
                  <a:txBody>
                    <a:bodyPr/>
                    <a:lstStyle/>
                    <a:p>
                      <a:pPr marL="119063" marR="0" lvl="0" indent="0" algn="l" defTabSz="914400" rtl="0" eaLnBrk="0" fontAlgn="base" latinLnBrk="0" hangingPunct="0">
                        <a:lnSpc>
                          <a:spcPct val="100000"/>
                        </a:lnSpc>
                        <a:spcBef>
                          <a:spcPct val="0"/>
                        </a:spcBef>
                        <a:spcAft>
                          <a:spcPct val="0"/>
                        </a:spcAft>
                        <a:buClr>
                          <a:schemeClr val="accent1"/>
                        </a:buClr>
                        <a:buSzPct val="80000"/>
                        <a:buFont typeface="Wingdings 2" pitchFamily="-64" charset="2"/>
                        <a:buNone/>
                        <a:tabLst/>
                      </a:pPr>
                      <a:r>
                        <a:rPr kumimoji="0" lang="en-US" sz="2800" u="none" strike="noStrike" cap="none" normalizeH="0" baseline="0" dirty="0" smtClean="0">
                          <a:ln>
                            <a:noFill/>
                          </a:ln>
                          <a:effectLst/>
                        </a:rPr>
                        <a:t>6</a:t>
                      </a:r>
                      <a:endParaRPr kumimoji="0" lang="en-US" sz="2800" b="0" i="0" u="none" strike="noStrike" cap="none" normalizeH="0" baseline="0" dirty="0" smtClean="0">
                        <a:ln>
                          <a:noFill/>
                        </a:ln>
                        <a:solidFill>
                          <a:schemeClr val="bg1"/>
                        </a:solidFill>
                        <a:effectLst/>
                        <a:latin typeface="Corbel" pitchFamily="-65" charset="0"/>
                        <a:ea typeface="ＭＳ Ｐゴシック" pitchFamily="-64" charset="-128"/>
                      </a:endParaRPr>
                    </a:p>
                  </a:txBody>
                  <a:tcPr horzOverflow="overflow"/>
                </a:tc>
                <a:tc>
                  <a:txBody>
                    <a:bodyPr/>
                    <a:lstStyle/>
                    <a:p>
                      <a:pPr marL="119063" marR="0" lvl="0" indent="0" algn="l" defTabSz="914400" rtl="0" eaLnBrk="0" fontAlgn="base" latinLnBrk="0" hangingPunct="0">
                        <a:lnSpc>
                          <a:spcPct val="100000"/>
                        </a:lnSpc>
                        <a:spcBef>
                          <a:spcPct val="0"/>
                        </a:spcBef>
                        <a:spcAft>
                          <a:spcPct val="0"/>
                        </a:spcAft>
                        <a:buClr>
                          <a:schemeClr val="accent1"/>
                        </a:buClr>
                        <a:buSzPct val="80000"/>
                        <a:buFont typeface="Wingdings 2" pitchFamily="-64" charset="2"/>
                        <a:buNone/>
                        <a:tabLst/>
                      </a:pPr>
                      <a:r>
                        <a:rPr kumimoji="0" lang="en-US" sz="2800" b="0" i="0" u="none" strike="noStrike" cap="none" normalizeH="0" baseline="0" dirty="0" smtClean="0">
                          <a:ln>
                            <a:noFill/>
                          </a:ln>
                          <a:solidFill>
                            <a:schemeClr val="bg1"/>
                          </a:solidFill>
                          <a:effectLst/>
                          <a:latin typeface="Corbel" pitchFamily="-65" charset="0"/>
                          <a:ea typeface="ＭＳ Ｐゴシック" pitchFamily="-64" charset="-128"/>
                        </a:rPr>
                        <a:t>5</a:t>
                      </a:r>
                    </a:p>
                  </a:txBody>
                  <a:tcPr horzOverflow="overflow"/>
                </a:tc>
                <a:tc>
                  <a:txBody>
                    <a:bodyPr/>
                    <a:lstStyle/>
                    <a:p>
                      <a:pPr marL="119063" marR="0" lvl="0" indent="0" algn="l" defTabSz="914400" rtl="0" eaLnBrk="0" fontAlgn="base" latinLnBrk="0" hangingPunct="0">
                        <a:lnSpc>
                          <a:spcPct val="100000"/>
                        </a:lnSpc>
                        <a:spcBef>
                          <a:spcPct val="0"/>
                        </a:spcBef>
                        <a:spcAft>
                          <a:spcPct val="0"/>
                        </a:spcAft>
                        <a:buClr>
                          <a:schemeClr val="accent1"/>
                        </a:buClr>
                        <a:buSzPct val="80000"/>
                        <a:buFont typeface="Wingdings 2" pitchFamily="-64" charset="2"/>
                        <a:buNone/>
                        <a:tabLst/>
                      </a:pPr>
                      <a:r>
                        <a:rPr kumimoji="0" lang="en-US" sz="2800" b="0" i="0" u="none" strike="noStrike" cap="none" normalizeH="0" baseline="0" dirty="0" smtClean="0">
                          <a:ln>
                            <a:noFill/>
                          </a:ln>
                          <a:solidFill>
                            <a:schemeClr val="bg1"/>
                          </a:solidFill>
                          <a:effectLst/>
                          <a:latin typeface="Corbel" pitchFamily="-65" charset="0"/>
                          <a:ea typeface="ＭＳ Ｐゴシック" pitchFamily="-64" charset="-128"/>
                        </a:rPr>
                        <a:t>7</a:t>
                      </a:r>
                    </a:p>
                  </a:txBody>
                  <a:tcPr horzOverflow="overflow"/>
                </a:tc>
                <a:tc>
                  <a:txBody>
                    <a:bodyPr/>
                    <a:lstStyle/>
                    <a:p>
                      <a:pPr marL="119063" marR="0" lvl="0" indent="0" algn="l" defTabSz="914400" rtl="0" eaLnBrk="0" fontAlgn="base" latinLnBrk="0" hangingPunct="0">
                        <a:lnSpc>
                          <a:spcPct val="100000"/>
                        </a:lnSpc>
                        <a:spcBef>
                          <a:spcPct val="0"/>
                        </a:spcBef>
                        <a:spcAft>
                          <a:spcPct val="0"/>
                        </a:spcAft>
                        <a:buClr>
                          <a:schemeClr val="accent1"/>
                        </a:buClr>
                        <a:buSzPct val="80000"/>
                        <a:buFont typeface="Wingdings 2" pitchFamily="-64" charset="2"/>
                        <a:buNone/>
                        <a:tabLst/>
                      </a:pPr>
                      <a:r>
                        <a:rPr kumimoji="0" lang="en-US" sz="2800" b="0" i="0" u="none" strike="noStrike" cap="none" normalizeH="0" baseline="0" dirty="0" smtClean="0">
                          <a:ln>
                            <a:noFill/>
                          </a:ln>
                          <a:solidFill>
                            <a:schemeClr val="bg1"/>
                          </a:solidFill>
                          <a:effectLst/>
                          <a:latin typeface="Corbel" pitchFamily="-65" charset="0"/>
                          <a:ea typeface="ＭＳ Ｐゴシック" pitchFamily="-64" charset="-128"/>
                        </a:rPr>
                        <a:t>6</a:t>
                      </a:r>
                    </a:p>
                  </a:txBody>
                  <a:tcPr horzOverflow="overflow"/>
                </a:tc>
              </a:tr>
              <a:tr h="795237">
                <a:tc>
                  <a:txBody>
                    <a:bodyPr/>
                    <a:lstStyle/>
                    <a:p>
                      <a:pPr marL="119063" marR="0" lvl="0" indent="0" algn="ctr" defTabSz="914400" rtl="0" eaLnBrk="0" fontAlgn="base" latinLnBrk="0" hangingPunct="0">
                        <a:lnSpc>
                          <a:spcPct val="100000"/>
                        </a:lnSpc>
                        <a:spcBef>
                          <a:spcPct val="0"/>
                        </a:spcBef>
                        <a:spcAft>
                          <a:spcPct val="0"/>
                        </a:spcAft>
                        <a:buClr>
                          <a:schemeClr val="accent1"/>
                        </a:buClr>
                        <a:buSzPct val="80000"/>
                        <a:buFont typeface="Wingdings 2" pitchFamily="-64" charset="2"/>
                        <a:buNone/>
                        <a:tabLst/>
                      </a:pPr>
                      <a:r>
                        <a:rPr kumimoji="0" lang="en-US" sz="2800" u="none" strike="noStrike" cap="none" normalizeH="0" baseline="0" smtClean="0">
                          <a:ln>
                            <a:noFill/>
                          </a:ln>
                          <a:effectLst/>
                        </a:rPr>
                        <a:t>4cm</a:t>
                      </a:r>
                      <a:endParaRPr kumimoji="0" lang="en-US" sz="2800" b="0" i="0" u="none" strike="noStrike" cap="none" normalizeH="0" baseline="0" smtClean="0">
                        <a:ln>
                          <a:noFill/>
                        </a:ln>
                        <a:solidFill>
                          <a:schemeClr val="bg1"/>
                        </a:solidFill>
                        <a:effectLst/>
                        <a:latin typeface="Corbel" pitchFamily="-65" charset="0"/>
                        <a:ea typeface="ＭＳ Ｐゴシック" pitchFamily="-64" charset="-128"/>
                      </a:endParaRPr>
                    </a:p>
                  </a:txBody>
                  <a:tcPr horzOverflow="overflow"/>
                </a:tc>
                <a:tc>
                  <a:txBody>
                    <a:bodyPr/>
                    <a:lstStyle/>
                    <a:p>
                      <a:pPr marL="119063" marR="0" lvl="0" indent="0" algn="l" defTabSz="914400" rtl="0" eaLnBrk="0" fontAlgn="base" latinLnBrk="0" hangingPunct="0">
                        <a:lnSpc>
                          <a:spcPct val="100000"/>
                        </a:lnSpc>
                        <a:spcBef>
                          <a:spcPct val="0"/>
                        </a:spcBef>
                        <a:spcAft>
                          <a:spcPct val="0"/>
                        </a:spcAft>
                        <a:buClr>
                          <a:schemeClr val="accent1"/>
                        </a:buClr>
                        <a:buSzPct val="80000"/>
                        <a:buFont typeface="Wingdings 2" pitchFamily="-64" charset="2"/>
                        <a:buNone/>
                        <a:tabLst/>
                      </a:pPr>
                      <a:r>
                        <a:rPr kumimoji="0" lang="en-US" sz="2800" u="none" strike="noStrike" cap="none" normalizeH="0" baseline="0" dirty="0" smtClean="0">
                          <a:ln>
                            <a:noFill/>
                          </a:ln>
                          <a:effectLst/>
                        </a:rPr>
                        <a:t>13</a:t>
                      </a:r>
                      <a:endParaRPr kumimoji="0" lang="en-US" sz="2800" b="0" i="0" u="none" strike="noStrike" cap="none" normalizeH="0" baseline="0" dirty="0" smtClean="0">
                        <a:ln>
                          <a:noFill/>
                        </a:ln>
                        <a:solidFill>
                          <a:schemeClr val="bg1"/>
                        </a:solidFill>
                        <a:effectLst/>
                        <a:latin typeface="Corbel" pitchFamily="-65" charset="0"/>
                        <a:ea typeface="ＭＳ Ｐゴシック" pitchFamily="-64" charset="-128"/>
                      </a:endParaRPr>
                    </a:p>
                  </a:txBody>
                  <a:tcPr horzOverflow="overflow"/>
                </a:tc>
                <a:tc>
                  <a:txBody>
                    <a:bodyPr/>
                    <a:lstStyle/>
                    <a:p>
                      <a:pPr marL="119063" marR="0" lvl="0" indent="0" algn="l" defTabSz="914400" rtl="0" eaLnBrk="0" fontAlgn="base" latinLnBrk="0" hangingPunct="0">
                        <a:lnSpc>
                          <a:spcPct val="100000"/>
                        </a:lnSpc>
                        <a:spcBef>
                          <a:spcPct val="0"/>
                        </a:spcBef>
                        <a:spcAft>
                          <a:spcPct val="0"/>
                        </a:spcAft>
                        <a:buClr>
                          <a:schemeClr val="accent1"/>
                        </a:buClr>
                        <a:buSzPct val="80000"/>
                        <a:buFont typeface="Wingdings 2" pitchFamily="-64" charset="2"/>
                        <a:buNone/>
                        <a:tabLst/>
                      </a:pPr>
                      <a:r>
                        <a:rPr kumimoji="0" lang="en-US" sz="2800" b="0" i="0" u="none" strike="noStrike" cap="none" normalizeH="0" baseline="0" dirty="0" smtClean="0">
                          <a:ln>
                            <a:noFill/>
                          </a:ln>
                          <a:solidFill>
                            <a:schemeClr val="bg1"/>
                          </a:solidFill>
                          <a:effectLst/>
                          <a:latin typeface="Corbel" pitchFamily="-65" charset="0"/>
                          <a:ea typeface="ＭＳ Ｐゴシック" pitchFamily="-64" charset="-128"/>
                        </a:rPr>
                        <a:t>12</a:t>
                      </a:r>
                    </a:p>
                  </a:txBody>
                  <a:tcPr horzOverflow="overflow"/>
                </a:tc>
                <a:tc>
                  <a:txBody>
                    <a:bodyPr/>
                    <a:lstStyle/>
                    <a:p>
                      <a:pPr marL="119063" marR="0" lvl="0" indent="0" algn="l" defTabSz="914400" rtl="0" eaLnBrk="0" fontAlgn="base" latinLnBrk="0" hangingPunct="0">
                        <a:lnSpc>
                          <a:spcPct val="100000"/>
                        </a:lnSpc>
                        <a:spcBef>
                          <a:spcPct val="0"/>
                        </a:spcBef>
                        <a:spcAft>
                          <a:spcPct val="0"/>
                        </a:spcAft>
                        <a:buClr>
                          <a:schemeClr val="accent1"/>
                        </a:buClr>
                        <a:buSzPct val="80000"/>
                        <a:buFont typeface="Wingdings 2" pitchFamily="-64" charset="2"/>
                        <a:buNone/>
                        <a:tabLst/>
                      </a:pPr>
                      <a:r>
                        <a:rPr kumimoji="0" lang="en-US" sz="2800" b="0" i="0" u="none" strike="noStrike" cap="none" normalizeH="0" baseline="0" dirty="0" smtClean="0">
                          <a:ln>
                            <a:noFill/>
                          </a:ln>
                          <a:solidFill>
                            <a:schemeClr val="bg1"/>
                          </a:solidFill>
                          <a:effectLst/>
                          <a:latin typeface="Corbel" pitchFamily="-65" charset="0"/>
                          <a:ea typeface="ＭＳ Ｐゴシック" pitchFamily="-64" charset="-128"/>
                        </a:rPr>
                        <a:t>11</a:t>
                      </a:r>
                    </a:p>
                  </a:txBody>
                  <a:tcPr horzOverflow="overflow"/>
                </a:tc>
                <a:tc>
                  <a:txBody>
                    <a:bodyPr/>
                    <a:lstStyle/>
                    <a:p>
                      <a:pPr marL="119063" marR="0" lvl="0" indent="0" algn="l" defTabSz="914400" rtl="0" eaLnBrk="0" fontAlgn="base" latinLnBrk="0" hangingPunct="0">
                        <a:lnSpc>
                          <a:spcPct val="100000"/>
                        </a:lnSpc>
                        <a:spcBef>
                          <a:spcPct val="0"/>
                        </a:spcBef>
                        <a:spcAft>
                          <a:spcPct val="0"/>
                        </a:spcAft>
                        <a:buClr>
                          <a:schemeClr val="accent1"/>
                        </a:buClr>
                        <a:buSzPct val="80000"/>
                        <a:buFont typeface="Wingdings 2" pitchFamily="-64" charset="2"/>
                        <a:buNone/>
                        <a:tabLst/>
                      </a:pPr>
                      <a:r>
                        <a:rPr kumimoji="0" lang="en-US" sz="2800" b="0" i="0" u="none" strike="noStrike" cap="none" normalizeH="0" baseline="0" dirty="0" smtClean="0">
                          <a:ln>
                            <a:noFill/>
                          </a:ln>
                          <a:solidFill>
                            <a:schemeClr val="bg1"/>
                          </a:solidFill>
                          <a:effectLst/>
                          <a:latin typeface="Corbel" pitchFamily="-65" charset="0"/>
                          <a:ea typeface="ＭＳ Ｐゴシック" pitchFamily="-64" charset="-128"/>
                        </a:rPr>
                        <a:t>12</a:t>
                      </a:r>
                    </a:p>
                  </a:txBody>
                  <a:tcPr horzOverflow="overflow"/>
                </a:tc>
              </a:tr>
            </a:tbl>
          </a:graphicData>
        </a:graphic>
      </p:graphicFrame>
      <p:sp>
        <p:nvSpPr>
          <p:cNvPr id="199728" name="AutoShape 48"/>
          <p:cNvSpPr>
            <a:spLocks/>
          </p:cNvSpPr>
          <p:nvPr/>
        </p:nvSpPr>
        <p:spPr bwMode="auto">
          <a:xfrm rot="5393313">
            <a:off x="2667000" y="1981200"/>
            <a:ext cx="228600" cy="1600200"/>
          </a:xfrm>
          <a:prstGeom prst="rightBrace">
            <a:avLst>
              <a:gd name="adj1" fmla="val 58333"/>
              <a:gd name="adj2" fmla="val 50000"/>
            </a:avLst>
          </a:prstGeom>
          <a:noFill/>
          <a:ln w="9525">
            <a:solidFill>
              <a:schemeClr val="tx1"/>
            </a:solidFill>
            <a:round/>
            <a:headEnd/>
            <a:tailEnd/>
          </a:ln>
          <a:effectLst/>
        </p:spPr>
        <p:txBody>
          <a:bodyPr wrap="none" anchor="ctr"/>
          <a:lstStyle/>
          <a:p>
            <a:endParaRPr lang="en-US"/>
          </a:p>
        </p:txBody>
      </p:sp>
      <p:sp>
        <p:nvSpPr>
          <p:cNvPr id="199731" name="Text Box 51"/>
          <p:cNvSpPr txBox="1">
            <a:spLocks noChangeArrowheads="1"/>
          </p:cNvSpPr>
          <p:nvPr/>
        </p:nvSpPr>
        <p:spPr bwMode="auto">
          <a:xfrm>
            <a:off x="838200" y="2981980"/>
            <a:ext cx="6096000" cy="523220"/>
          </a:xfrm>
          <a:prstGeom prst="rect">
            <a:avLst/>
          </a:prstGeom>
          <a:noFill/>
          <a:ln w="9525">
            <a:solidFill>
              <a:schemeClr val="tx1"/>
            </a:solidFill>
            <a:miter lim="800000"/>
            <a:headEnd/>
            <a:tailEnd/>
          </a:ln>
          <a:effectLst/>
        </p:spPr>
        <p:txBody>
          <a:bodyPr wrap="square">
            <a:spAutoFit/>
          </a:bodyPr>
          <a:lstStyle/>
          <a:p>
            <a:pPr>
              <a:spcBef>
                <a:spcPct val="50000"/>
              </a:spcBef>
            </a:pPr>
            <a:r>
              <a:rPr lang="en-US" sz="2800" b="1" dirty="0" smtClean="0">
                <a:solidFill>
                  <a:schemeClr val="bg1"/>
                </a:solidFill>
              </a:rPr>
              <a:t>Distance of Stopper Travel</a:t>
            </a:r>
            <a:endParaRPr lang="en-US" dirty="0">
              <a:solidFill>
                <a:schemeClr val="bg1"/>
              </a:solidFil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2"/>
          <p:cNvSpPr>
            <a:spLocks noGrp="1"/>
          </p:cNvSpPr>
          <p:nvPr>
            <p:ph type="title"/>
          </p:nvPr>
        </p:nvSpPr>
        <p:spPr>
          <a:xfrm>
            <a:off x="457200" y="152400"/>
            <a:ext cx="8229600" cy="1250950"/>
          </a:xfrm>
        </p:spPr>
        <p:txBody>
          <a:bodyPr/>
          <a:lstStyle/>
          <a:p>
            <a:r>
              <a:rPr lang="en-US" b="0" smtClean="0"/>
              <a:t>Your</a:t>
            </a:r>
            <a:r>
              <a:rPr lang="en-US" smtClean="0"/>
              <a:t> question…</a:t>
            </a:r>
          </a:p>
        </p:txBody>
      </p:sp>
      <p:sp>
        <p:nvSpPr>
          <p:cNvPr id="200707" name="Rectangle 3"/>
          <p:cNvSpPr>
            <a:spLocks noGrp="1"/>
          </p:cNvSpPr>
          <p:nvPr>
            <p:ph type="body" idx="1"/>
          </p:nvPr>
        </p:nvSpPr>
        <p:spPr>
          <a:xfrm>
            <a:off x="304800" y="2057400"/>
            <a:ext cx="8229600" cy="4168775"/>
          </a:xfrm>
        </p:spPr>
        <p:txBody>
          <a:bodyPr/>
          <a:lstStyle/>
          <a:p>
            <a:r>
              <a:rPr lang="en-US" smtClean="0"/>
              <a:t>Using the investigative template, design an experiment to test out your own question.</a:t>
            </a:r>
          </a:p>
          <a:p>
            <a:endParaRPr lang="en-US" smtClean="0"/>
          </a:p>
          <a:p>
            <a:r>
              <a:rPr lang="en-US" sz="3600" b="1" smtClean="0"/>
              <a:t>How will ______ affect the distance the stopper is pushed?</a:t>
            </a:r>
          </a:p>
          <a:p>
            <a:endParaRPr lang="en-US"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7858" y="-454216"/>
            <a:ext cx="8013192" cy="1636777"/>
          </a:xfrm>
        </p:spPr>
        <p:txBody>
          <a:bodyPr rtlCol="0">
            <a:normAutofit/>
            <a:scene3d>
              <a:camera prst="orthographicFront"/>
              <a:lightRig rig="threePt" dir="t">
                <a:rot lat="0" lon="0" rev="4800000"/>
              </a:lightRig>
            </a:scene3d>
            <a:sp3d prstMaterial="matte">
              <a:bevelT w="50800" h="10160"/>
            </a:sp3d>
          </a:bodyPr>
          <a:lstStyle/>
          <a:p>
            <a:pPr eaLnBrk="1" fontAlgn="auto" hangingPunct="1">
              <a:spcAft>
                <a:spcPts val="0"/>
              </a:spcAft>
              <a:defRPr/>
            </a:pPr>
            <a:r>
              <a:rPr lang="en-US" dirty="0" smtClean="0">
                <a:solidFill>
                  <a:schemeClr val="accent1">
                    <a:satMod val="150000"/>
                  </a:schemeClr>
                </a:solidFill>
                <a:ea typeface="+mj-ea"/>
              </a:rPr>
              <a:t>Goals for the Day</a:t>
            </a:r>
            <a:endParaRPr lang="en-US" dirty="0">
              <a:solidFill>
                <a:schemeClr val="accent1">
                  <a:satMod val="150000"/>
                </a:schemeClr>
              </a:solidFill>
              <a:ea typeface="+mj-ea"/>
            </a:endParaRPr>
          </a:p>
        </p:txBody>
      </p:sp>
      <p:sp>
        <p:nvSpPr>
          <p:cNvPr id="18436" name="TextBox 6"/>
          <p:cNvSpPr txBox="1">
            <a:spLocks noChangeArrowheads="1"/>
          </p:cNvSpPr>
          <p:nvPr/>
        </p:nvSpPr>
        <p:spPr bwMode="auto">
          <a:xfrm>
            <a:off x="533400" y="1828800"/>
            <a:ext cx="8001000" cy="4947508"/>
          </a:xfrm>
          <a:prstGeom prst="rect">
            <a:avLst/>
          </a:prstGeom>
          <a:noFill/>
          <a:ln w="9525">
            <a:noFill/>
            <a:miter lim="800000"/>
            <a:headEnd/>
            <a:tailEnd/>
          </a:ln>
        </p:spPr>
        <p:txBody>
          <a:bodyPr>
            <a:spAutoFit/>
          </a:bodyPr>
          <a:lstStyle/>
          <a:p>
            <a:pPr marL="228600" indent="-228600">
              <a:buClr>
                <a:schemeClr val="accent1"/>
              </a:buClr>
              <a:buFont typeface="Times" pitchFamily="-64" charset="0"/>
              <a:buChar char="•"/>
              <a:tabLst>
                <a:tab pos="6527800" algn="l"/>
              </a:tabLst>
            </a:pPr>
            <a:r>
              <a:rPr lang="en-US" sz="3200" dirty="0">
                <a:solidFill>
                  <a:schemeClr val="bg1"/>
                </a:solidFill>
              </a:rPr>
              <a:t>Become familiar with </a:t>
            </a:r>
            <a:r>
              <a:rPr lang="en-US" sz="3200" dirty="0" smtClean="0">
                <a:solidFill>
                  <a:schemeClr val="bg1"/>
                </a:solidFill>
              </a:rPr>
              <a:t>the Science </a:t>
            </a:r>
            <a:r>
              <a:rPr lang="en-US" sz="3200" dirty="0">
                <a:solidFill>
                  <a:schemeClr val="bg1"/>
                </a:solidFill>
              </a:rPr>
              <a:t>Standards </a:t>
            </a:r>
            <a:r>
              <a:rPr lang="en-US" sz="3200" dirty="0" smtClean="0">
                <a:solidFill>
                  <a:schemeClr val="bg1"/>
                </a:solidFill>
              </a:rPr>
              <a:t>document</a:t>
            </a:r>
            <a:endParaRPr lang="en-US" sz="3200" dirty="0">
              <a:solidFill>
                <a:schemeClr val="bg1"/>
              </a:solidFill>
            </a:endParaRPr>
          </a:p>
          <a:p>
            <a:pPr marL="228600" indent="-228600">
              <a:buClr>
                <a:schemeClr val="accent1"/>
              </a:buClr>
              <a:buFont typeface="Times" pitchFamily="-64" charset="0"/>
              <a:buChar char="•"/>
              <a:tabLst>
                <a:tab pos="6527800" algn="l"/>
              </a:tabLst>
            </a:pPr>
            <a:endParaRPr lang="en-US" sz="1050" dirty="0">
              <a:solidFill>
                <a:schemeClr val="bg1"/>
              </a:solidFill>
            </a:endParaRPr>
          </a:p>
          <a:p>
            <a:pPr marL="228600" indent="-228600">
              <a:buClr>
                <a:schemeClr val="accent1"/>
              </a:buClr>
              <a:buFont typeface="Times" pitchFamily="-64" charset="0"/>
              <a:buChar char="•"/>
              <a:tabLst>
                <a:tab pos="6527800" algn="l"/>
              </a:tabLst>
            </a:pPr>
            <a:r>
              <a:rPr lang="en-US" sz="3200" dirty="0">
                <a:solidFill>
                  <a:schemeClr val="bg1"/>
                </a:solidFill>
              </a:rPr>
              <a:t>Investigate and understand big ideas, cross-cutting concepts and abilities and vertical alignment of the Science Standards</a:t>
            </a:r>
          </a:p>
          <a:p>
            <a:pPr marL="228600" indent="-228600">
              <a:buClr>
                <a:schemeClr val="accent1"/>
              </a:buClr>
              <a:buFont typeface="Times" pitchFamily="-64" charset="0"/>
              <a:buChar char="•"/>
              <a:tabLst>
                <a:tab pos="6527800" algn="l"/>
              </a:tabLst>
            </a:pPr>
            <a:endParaRPr lang="en-US" sz="1050" dirty="0">
              <a:solidFill>
                <a:schemeClr val="bg1"/>
              </a:solidFill>
            </a:endParaRPr>
          </a:p>
          <a:p>
            <a:pPr marL="228600" indent="-228600">
              <a:buClr>
                <a:schemeClr val="accent1"/>
              </a:buClr>
              <a:buFont typeface="Times" pitchFamily="-64" charset="0"/>
              <a:buChar char="•"/>
              <a:tabLst>
                <a:tab pos="6527800" algn="l"/>
              </a:tabLst>
            </a:pPr>
            <a:endParaRPr lang="en-US" sz="1050" dirty="0">
              <a:solidFill>
                <a:schemeClr val="bg1"/>
              </a:solidFill>
            </a:endParaRPr>
          </a:p>
          <a:p>
            <a:pPr marL="228600" indent="-228600">
              <a:buClr>
                <a:schemeClr val="accent1"/>
              </a:buClr>
              <a:buFont typeface="Times" pitchFamily="-64" charset="0"/>
              <a:buChar char="•"/>
              <a:tabLst>
                <a:tab pos="6527800" algn="l"/>
              </a:tabLst>
            </a:pPr>
            <a:r>
              <a:rPr lang="en-US" sz="3200" dirty="0" smtClean="0">
                <a:solidFill>
                  <a:schemeClr val="bg1"/>
                </a:solidFill>
              </a:rPr>
              <a:t>Plan to share the Revised Science Standards with your </a:t>
            </a:r>
            <a:r>
              <a:rPr lang="en-US" sz="3200" dirty="0" smtClean="0">
                <a:solidFill>
                  <a:schemeClr val="bg1"/>
                </a:solidFill>
              </a:rPr>
              <a:t>colleagues</a:t>
            </a:r>
          </a:p>
          <a:p>
            <a:pPr marL="228600" indent="-228600">
              <a:buClr>
                <a:schemeClr val="accent1"/>
              </a:buClr>
              <a:buFont typeface="Times" pitchFamily="-64" charset="0"/>
              <a:buChar char="•"/>
              <a:tabLst>
                <a:tab pos="6527800" algn="l"/>
              </a:tabLst>
            </a:pPr>
            <a:endParaRPr lang="en-US" sz="2800" dirty="0">
              <a:solidFill>
                <a:schemeClr val="bg1"/>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1"/>
          <p:cNvSpPr>
            <a:spLocks noGrp="1"/>
          </p:cNvSpPr>
          <p:nvPr>
            <p:ph type="title"/>
          </p:nvPr>
        </p:nvSpPr>
        <p:spPr>
          <a:xfrm>
            <a:off x="457200" y="155575"/>
            <a:ext cx="8229600" cy="1252538"/>
          </a:xfrm>
        </p:spPr>
        <p:txBody>
          <a:bodyPr/>
          <a:lstStyle/>
          <a:p>
            <a:r>
              <a:rPr lang="en-US" b="0" smtClean="0"/>
              <a:t>Check the standard</a:t>
            </a:r>
            <a:endParaRPr lang="en-US" smtClean="0"/>
          </a:p>
        </p:txBody>
      </p:sp>
      <p:pic>
        <p:nvPicPr>
          <p:cNvPr id="75781" name="Picture 5" descr="check"/>
          <p:cNvPicPr>
            <a:picLocks noChangeAspect="1" noChangeArrowheads="1"/>
          </p:cNvPicPr>
          <p:nvPr>
            <p:ph idx="4294967295"/>
          </p:nvPr>
        </p:nvPicPr>
        <p:blipFill>
          <a:blip r:embed="rId3" cstate="print"/>
          <a:srcRect l="26520"/>
          <a:stretch>
            <a:fillRect/>
          </a:stretch>
        </p:blipFill>
        <p:spPr>
          <a:xfrm>
            <a:off x="609600" y="1981200"/>
            <a:ext cx="3844925" cy="3602038"/>
          </a:xfrm>
        </p:spPr>
      </p:pic>
      <p:sp>
        <p:nvSpPr>
          <p:cNvPr id="75782" name="Text Box 6"/>
          <p:cNvSpPr txBox="1">
            <a:spLocks noChangeArrowheads="1"/>
          </p:cNvSpPr>
          <p:nvPr/>
        </p:nvSpPr>
        <p:spPr bwMode="auto">
          <a:xfrm>
            <a:off x="5105400" y="2057400"/>
            <a:ext cx="3505200" cy="3477875"/>
          </a:xfrm>
          <a:prstGeom prst="rect">
            <a:avLst/>
          </a:prstGeom>
          <a:noFill/>
          <a:ln w="9525">
            <a:noFill/>
            <a:miter lim="800000"/>
            <a:headEnd/>
            <a:tailEnd/>
          </a:ln>
          <a:effectLst/>
        </p:spPr>
        <p:txBody>
          <a:bodyPr>
            <a:spAutoFit/>
          </a:bodyPr>
          <a:lstStyle/>
          <a:p>
            <a:pPr algn="ctr">
              <a:spcBef>
                <a:spcPct val="50000"/>
              </a:spcBef>
            </a:pPr>
            <a:r>
              <a:rPr lang="en-US" sz="4000" dirty="0" smtClean="0">
                <a:solidFill>
                  <a:prstClr val="black"/>
                </a:solidFill>
              </a:rPr>
              <a:t> </a:t>
            </a:r>
            <a:r>
              <a:rPr lang="en-US" sz="3600" dirty="0" smtClean="0">
                <a:solidFill>
                  <a:prstClr val="black"/>
                </a:solidFill>
              </a:rPr>
              <a:t>What elements of the inquiry standards were practiced in this activity?  Which were not?</a:t>
            </a:r>
            <a:endParaRPr lang="en-US" sz="4000" dirty="0" smtClean="0">
              <a:solidFill>
                <a:prstClr val="black"/>
              </a:solidFill>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err="1" smtClean="0"/>
              <a:t>Disscuss</a:t>
            </a:r>
            <a:endParaRPr lang="en-US" dirty="0"/>
          </a:p>
        </p:txBody>
      </p:sp>
      <p:sp>
        <p:nvSpPr>
          <p:cNvPr id="188419" name="Content Placeholder 5"/>
          <p:cNvSpPr>
            <a:spLocks noGrp="1"/>
          </p:cNvSpPr>
          <p:nvPr>
            <p:ph idx="1"/>
          </p:nvPr>
        </p:nvSpPr>
        <p:spPr/>
        <p:txBody>
          <a:bodyPr lIns="91440"/>
          <a:lstStyle/>
          <a:p>
            <a:pPr marL="0" indent="0" eaLnBrk="1" hangingPunct="1">
              <a:buFont typeface="Wingdings 2" pitchFamily="-64" charset="2"/>
              <a:buNone/>
            </a:pPr>
            <a:endParaRPr lang="en-US" sz="3600" dirty="0" smtClean="0"/>
          </a:p>
          <a:p>
            <a:pPr marL="0" indent="0" algn="ctr" eaLnBrk="1" hangingPunct="1">
              <a:buNone/>
            </a:pPr>
            <a:r>
              <a:rPr lang="en-US" sz="3600" dirty="0" smtClean="0"/>
              <a:t>Look at the domain standard </a:t>
            </a:r>
          </a:p>
          <a:p>
            <a:pPr marL="0" indent="0" eaLnBrk="1" hangingPunct="1">
              <a:buNone/>
            </a:pPr>
            <a:endParaRPr lang="en-US" sz="900" dirty="0" smtClean="0">
              <a:solidFill>
                <a:prstClr val="black"/>
              </a:solidFill>
            </a:endParaRPr>
          </a:p>
          <a:p>
            <a:pPr marL="0" indent="0" algn="ctr" eaLnBrk="1" hangingPunct="1">
              <a:buNone/>
            </a:pPr>
            <a:r>
              <a:rPr lang="en-US" sz="5400" b="1" dirty="0" smtClean="0">
                <a:solidFill>
                  <a:prstClr val="black"/>
                </a:solidFill>
              </a:rPr>
              <a:t>2-3 </a:t>
            </a:r>
            <a:r>
              <a:rPr lang="en-US" sz="5400" b="1" dirty="0" smtClean="0">
                <a:solidFill>
                  <a:prstClr val="black"/>
                </a:solidFill>
              </a:rPr>
              <a:t>PS1</a:t>
            </a:r>
          </a:p>
          <a:p>
            <a:pPr marL="0" indent="0" eaLnBrk="1" hangingPunct="1">
              <a:buFont typeface="Wingdings 2" pitchFamily="-64" charset="2"/>
              <a:buNone/>
            </a:pPr>
            <a:endParaRPr lang="en-US" sz="1200" dirty="0" smtClean="0"/>
          </a:p>
          <a:p>
            <a:pPr marL="0" indent="0" eaLnBrk="1" hangingPunct="1">
              <a:buFont typeface="Wingdings 2" pitchFamily="-64" charset="2"/>
              <a:buNone/>
            </a:pPr>
            <a:r>
              <a:rPr lang="en-US" sz="3600" dirty="0" smtClean="0"/>
              <a:t>How </a:t>
            </a:r>
            <a:r>
              <a:rPr lang="en-US" sz="3600" dirty="0" smtClean="0"/>
              <a:t>does this lesson integrate the cross-cutting idea of </a:t>
            </a:r>
            <a:r>
              <a:rPr lang="en-US" sz="3600" dirty="0" smtClean="0"/>
              <a:t>inquiry </a:t>
            </a:r>
            <a:r>
              <a:rPr lang="en-US" sz="3600" dirty="0" smtClean="0"/>
              <a:t>with the domain of physical </a:t>
            </a:r>
            <a:r>
              <a:rPr lang="en-US" sz="3600" dirty="0" smtClean="0"/>
              <a:t>science?</a:t>
            </a:r>
            <a:endParaRPr lang="en-US" sz="2800" dirty="0" smtClean="0"/>
          </a:p>
          <a:p>
            <a:pPr marL="1143000" lvl="1" indent="-514350" eaLnBrk="1" hangingPunct="1">
              <a:buFont typeface="Wingdings" pitchFamily="-64" charset="2"/>
              <a:buNone/>
            </a:pPr>
            <a:endParaRPr lang="en-US" sz="2400" dirty="0" smtClean="0">
              <a:ea typeface="ＭＳ Ｐゴシック" pitchFamily="-64" charset="-128"/>
            </a:endParaRPr>
          </a:p>
          <a:p>
            <a:pPr marL="1143000" lvl="1" indent="-514350" eaLnBrk="1" hangingPunct="1">
              <a:buFont typeface="Wingdings" pitchFamily="-64" charset="2"/>
              <a:buNone/>
            </a:pPr>
            <a:endParaRPr lang="en-US" sz="2400" dirty="0" smtClean="0">
              <a:ea typeface="ＭＳ Ｐゴシック" pitchFamily="-64" charset="-128"/>
            </a:endParaRPr>
          </a:p>
          <a:p>
            <a:pPr marL="0" indent="0" eaLnBrk="1" hangingPunct="1">
              <a:buFont typeface="Wingdings 2" pitchFamily="-64" charset="2"/>
              <a:buNone/>
            </a:pPr>
            <a:endParaRPr lang="en-US" sz="2800" dirty="0" smtClean="0"/>
          </a:p>
        </p:txBody>
      </p:sp>
      <p:sp>
        <p:nvSpPr>
          <p:cNvPr id="188423" name="Line 7"/>
          <p:cNvSpPr>
            <a:spLocks noChangeShapeType="1"/>
          </p:cNvSpPr>
          <p:nvPr/>
        </p:nvSpPr>
        <p:spPr bwMode="auto">
          <a:xfrm flipH="1">
            <a:off x="10058400" y="2819400"/>
            <a:ext cx="76200" cy="0"/>
          </a:xfrm>
          <a:prstGeom prst="line">
            <a:avLst/>
          </a:prstGeom>
          <a:noFill/>
          <a:ln w="9525">
            <a:solidFill>
              <a:schemeClr val="tx1"/>
            </a:solidFill>
            <a:round/>
            <a:headEnd/>
            <a:tailEnd/>
          </a:ln>
          <a:effectLst/>
        </p:spPr>
        <p:txBody>
          <a:bodyPr wrap="none" anchor="ctr"/>
          <a:lstStyle/>
          <a:p>
            <a:endParaRPr lang="en-US" smtClean="0">
              <a:solidFill>
                <a:prstClr val="black"/>
              </a:solidFill>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a:t>
            </a:r>
            <a:endParaRPr lang="en-US" dirty="0"/>
          </a:p>
        </p:txBody>
      </p:sp>
      <p:pic>
        <p:nvPicPr>
          <p:cNvPr id="6" name="Content Placeholder 5" descr="nuts and bolts.jpg"/>
          <p:cNvPicPr>
            <a:picLocks noGrp="1" noChangeAspect="1"/>
          </p:cNvPicPr>
          <p:nvPr>
            <p:ph idx="1"/>
          </p:nvPr>
        </p:nvPicPr>
        <p:blipFill>
          <a:blip r:embed="rId2" cstate="print"/>
          <a:stretch>
            <a:fillRect/>
          </a:stretch>
        </p:blipFill>
        <p:spPr>
          <a:xfrm>
            <a:off x="2074438" y="1919604"/>
            <a:ext cx="5316962" cy="3566796"/>
          </a:xfrm>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Technological Design Process</a:t>
            </a:r>
            <a:endParaRPr lang="en-US" dirty="0"/>
          </a:p>
        </p:txBody>
      </p:sp>
      <p:graphicFrame>
        <p:nvGraphicFramePr>
          <p:cNvPr id="4" name="Object 3"/>
          <p:cNvGraphicFramePr>
            <a:graphicFrameLocks noChangeAspect="1"/>
          </p:cNvGraphicFramePr>
          <p:nvPr/>
        </p:nvGraphicFramePr>
        <p:xfrm>
          <a:off x="1447800" y="1768475"/>
          <a:ext cx="5949950" cy="4632325"/>
        </p:xfrm>
        <a:graphic>
          <a:graphicData uri="http://schemas.openxmlformats.org/presentationml/2006/ole">
            <p:oleObj spid="_x0000_s266243" name="Document" r:id="rId3" imgW="5949456" imgH="4632420" progId="Word.Document.12">
              <p:embed/>
            </p:oleObj>
          </a:graphicData>
        </a:graphic>
      </p:graphicFrame>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rtlCol="0">
            <a:normAutofit/>
            <a:scene3d>
              <a:camera prst="orthographicFront"/>
              <a:lightRig rig="threePt" dir="t">
                <a:rot lat="0" lon="0" rev="4800000"/>
              </a:lightRig>
            </a:scene3d>
            <a:sp3d prstMaterial="matte">
              <a:bevelT w="50800" h="10160"/>
            </a:sp3d>
          </a:bodyPr>
          <a:lstStyle/>
          <a:p>
            <a:pPr fontAlgn="auto">
              <a:spcAft>
                <a:spcPts val="0"/>
              </a:spcAft>
              <a:defRPr/>
            </a:pPr>
            <a:r>
              <a:rPr lang="en-US" dirty="0" smtClean="0"/>
              <a:t>In </a:t>
            </a:r>
            <a:r>
              <a:rPr lang="en-US" dirty="0" smtClean="0"/>
              <a:t>Vertical Grade </a:t>
            </a:r>
            <a:r>
              <a:rPr lang="en-US" dirty="0" smtClean="0"/>
              <a:t>Groups</a:t>
            </a:r>
          </a:p>
        </p:txBody>
      </p:sp>
      <p:sp>
        <p:nvSpPr>
          <p:cNvPr id="33795" name="Content Placeholder 2"/>
          <p:cNvSpPr>
            <a:spLocks noGrp="1"/>
          </p:cNvSpPr>
          <p:nvPr>
            <p:ph idx="1"/>
          </p:nvPr>
        </p:nvSpPr>
        <p:spPr/>
        <p:txBody>
          <a:bodyPr rtlCol="0">
            <a:normAutofit/>
          </a:bodyPr>
          <a:lstStyle/>
          <a:p>
            <a:pPr marL="622300" indent="-514350" fontAlgn="auto">
              <a:spcAft>
                <a:spcPts val="0"/>
              </a:spcAft>
              <a:buFont typeface="+mj-lt"/>
              <a:buAutoNum type="arabicPeriod"/>
              <a:defRPr/>
            </a:pPr>
            <a:r>
              <a:rPr lang="en-US" dirty="0" smtClean="0"/>
              <a:t>Identify </a:t>
            </a:r>
            <a:r>
              <a:rPr lang="en-US" dirty="0" smtClean="0"/>
              <a:t>what students in </a:t>
            </a:r>
            <a:r>
              <a:rPr lang="en-US" dirty="0" smtClean="0"/>
              <a:t>each </a:t>
            </a:r>
            <a:r>
              <a:rPr lang="en-US" dirty="0" smtClean="0"/>
              <a:t>grade band do </a:t>
            </a:r>
            <a:r>
              <a:rPr lang="en-US" dirty="0" smtClean="0"/>
              <a:t>to demonstrate understanding of the application EALR</a:t>
            </a:r>
          </a:p>
          <a:p>
            <a:pPr marL="622300" indent="-514350" fontAlgn="auto">
              <a:spcAft>
                <a:spcPts val="0"/>
              </a:spcAft>
              <a:buFont typeface="+mj-lt"/>
              <a:buAutoNum type="arabicPeriod"/>
              <a:defRPr/>
            </a:pPr>
            <a:endParaRPr lang="en-US" dirty="0" smtClean="0"/>
          </a:p>
          <a:p>
            <a:pPr marL="622300" indent="-514350" fontAlgn="auto">
              <a:spcAft>
                <a:spcPts val="0"/>
              </a:spcAft>
              <a:buFont typeface="+mj-lt"/>
              <a:buAutoNum type="arabicPeriod"/>
              <a:defRPr/>
            </a:pPr>
            <a:r>
              <a:rPr lang="en-US" dirty="0" smtClean="0"/>
              <a:t>Chart the key ideas about application teachers in each grade band need to understand</a:t>
            </a:r>
          </a:p>
          <a:p>
            <a:pPr marL="914400" lvl="1" indent="-514350" fontAlgn="auto">
              <a:spcAft>
                <a:spcPts val="0"/>
              </a:spcAft>
              <a:buNone/>
              <a:defRPr/>
            </a:pPr>
            <a:endParaRPr lang="en-US" dirty="0" smtClean="0"/>
          </a:p>
          <a:p>
            <a:pPr marL="1314450" lvl="2" indent="-514350" fontAlgn="auto">
              <a:spcAft>
                <a:spcPts val="0"/>
              </a:spcAft>
              <a:buNone/>
              <a:defRPr/>
            </a:pPr>
            <a:endParaRPr lang="en-US" dirty="0" smtClean="0"/>
          </a:p>
          <a:p>
            <a:pPr lvl="1" fontAlgn="auto">
              <a:spcAft>
                <a:spcPts val="0"/>
              </a:spcAft>
              <a:buFont typeface="Wingdings 2" charset="2"/>
              <a:buNone/>
              <a:defRPr/>
            </a:pPr>
            <a:endParaRPr lang="en-US" sz="1200" dirty="0" smtClean="0"/>
          </a:p>
          <a:p>
            <a:pPr marL="514350" indent="-514350" fontAlgn="auto">
              <a:spcAft>
                <a:spcPts val="0"/>
              </a:spcAft>
              <a:buFont typeface="Wingdings 2" charset="2"/>
              <a:buNone/>
              <a:defRPr/>
            </a:pPr>
            <a:endParaRPr lang="en-US" dirty="0" smtClean="0"/>
          </a:p>
          <a:p>
            <a:pPr marL="514350" indent="-514350" fontAlgn="auto">
              <a:spcAft>
                <a:spcPts val="0"/>
              </a:spcAft>
              <a:buFont typeface="Calibri" charset="0"/>
              <a:buAutoNum type="arabicPeriod"/>
              <a:defRPr/>
            </a:pPr>
            <a:endParaRPr lang="en-US" dirty="0"/>
          </a:p>
          <a:p>
            <a:pPr lvl="2" fontAlgn="auto">
              <a:spcAft>
                <a:spcPts val="0"/>
              </a:spcAft>
              <a:buFont typeface="Arial"/>
              <a:buChar char="•"/>
              <a:defRPr/>
            </a:pPr>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1" name="Content Placeholder 2"/>
          <p:cNvSpPr>
            <a:spLocks noGrp="1"/>
          </p:cNvSpPr>
          <p:nvPr>
            <p:ph idx="1"/>
          </p:nvPr>
        </p:nvSpPr>
        <p:spPr/>
        <p:txBody>
          <a:bodyPr/>
          <a:lstStyle/>
          <a:p>
            <a:pPr eaLnBrk="1" hangingPunct="1">
              <a:buFont typeface="Wingdings 2" pitchFamily="-64" charset="2"/>
              <a:buNone/>
            </a:pPr>
            <a:endParaRPr lang="en-US" smtClean="0"/>
          </a:p>
          <a:p>
            <a:pPr eaLnBrk="1" hangingPunct="1">
              <a:buFont typeface="Wingdings 2" pitchFamily="-64" charset="2"/>
              <a:buNone/>
            </a:pPr>
            <a:r>
              <a:rPr lang="en-US" smtClean="0"/>
              <a:t>Using the same unit:</a:t>
            </a:r>
          </a:p>
          <a:p>
            <a:pPr eaLnBrk="1" hangingPunct="1"/>
            <a:r>
              <a:rPr lang="en-US" smtClean="0"/>
              <a:t>Identify the ELAR 4 content ideas</a:t>
            </a:r>
          </a:p>
          <a:p>
            <a:pPr eaLnBrk="1" hangingPunct="1"/>
            <a:r>
              <a:rPr lang="en-US" smtClean="0"/>
              <a:t>Identify the crosscutting standards that could apply to this lesson </a:t>
            </a:r>
          </a:p>
          <a:p>
            <a:pPr eaLnBrk="1" hangingPunct="1"/>
            <a:r>
              <a:rPr lang="en-US" smtClean="0"/>
              <a:t>Identify related content standards. </a:t>
            </a:r>
          </a:p>
          <a:p>
            <a:pPr eaLnBrk="1" hangingPunct="1"/>
            <a:r>
              <a:rPr lang="en-US" smtClean="0"/>
              <a:t>Brainstorm ways to use your materials to address these standards </a:t>
            </a:r>
          </a:p>
          <a:p>
            <a:pPr eaLnBrk="1" hangingPunct="1"/>
            <a:endParaRPr lang="en-US" smtClean="0"/>
          </a:p>
          <a:p>
            <a:pPr eaLnBrk="1" hangingPunct="1"/>
            <a:endParaRPr lang="en-US" smtClean="0"/>
          </a:p>
        </p:txBody>
      </p:sp>
      <p:sp>
        <p:nvSpPr>
          <p:cNvPr id="78852" name="Text Box 4"/>
          <p:cNvSpPr txBox="1">
            <a:spLocks noChangeArrowheads="1"/>
          </p:cNvSpPr>
          <p:nvPr/>
        </p:nvSpPr>
        <p:spPr bwMode="auto">
          <a:xfrm>
            <a:off x="304800" y="228600"/>
            <a:ext cx="8686800" cy="762000"/>
          </a:xfrm>
          <a:prstGeom prst="rect">
            <a:avLst/>
          </a:prstGeom>
          <a:noFill/>
          <a:ln w="9525">
            <a:noFill/>
            <a:miter lim="800000"/>
            <a:headEnd/>
            <a:tailEnd/>
          </a:ln>
          <a:effectLst/>
        </p:spPr>
        <p:txBody>
          <a:bodyPr>
            <a:spAutoFit/>
          </a:bodyPr>
          <a:lstStyle/>
          <a:p>
            <a:pPr>
              <a:spcBef>
                <a:spcPct val="50000"/>
              </a:spcBef>
            </a:pPr>
            <a:r>
              <a:rPr lang="en-US" sz="4400">
                <a:solidFill>
                  <a:schemeClr val="accent1"/>
                </a:solidFill>
              </a:rPr>
              <a:t>Planning</a:t>
            </a:r>
            <a:endParaRPr lang="en-US" sz="160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2"/>
          <p:cNvSpPr>
            <a:spLocks noGrp="1"/>
          </p:cNvSpPr>
          <p:nvPr>
            <p:ph type="ctrTitle" idx="4294967295"/>
          </p:nvPr>
        </p:nvSpPr>
        <p:spPr>
          <a:xfrm>
            <a:off x="228600" y="304800"/>
            <a:ext cx="7772400" cy="1143000"/>
          </a:xfrm>
        </p:spPr>
        <p:txBody>
          <a:bodyPr/>
          <a:lstStyle/>
          <a:p>
            <a:r>
              <a:rPr lang="en-US" b="0" smtClean="0"/>
              <a:t>Reflect</a:t>
            </a:r>
            <a:endParaRPr lang="en-US" smtClean="0"/>
          </a:p>
        </p:txBody>
      </p:sp>
      <p:sp>
        <p:nvSpPr>
          <p:cNvPr id="191491" name="Rectangle 3"/>
          <p:cNvSpPr>
            <a:spLocks noGrp="1"/>
          </p:cNvSpPr>
          <p:nvPr>
            <p:ph type="subTitle" idx="4294967295"/>
          </p:nvPr>
        </p:nvSpPr>
        <p:spPr>
          <a:xfrm>
            <a:off x="304800" y="1905000"/>
            <a:ext cx="4114800" cy="1752600"/>
          </a:xfrm>
        </p:spPr>
        <p:txBody>
          <a:bodyPr/>
          <a:lstStyle/>
          <a:p>
            <a:pPr marL="119063" indent="0">
              <a:buFont typeface="Wingdings 2" pitchFamily="-64" charset="2"/>
              <a:buNone/>
            </a:pPr>
            <a:r>
              <a:rPr lang="en-US" sz="3600" b="1" smtClean="0">
                <a:solidFill>
                  <a:schemeClr val="bg1"/>
                </a:solidFill>
              </a:rPr>
              <a:t>Where am I heading?</a:t>
            </a:r>
            <a:endParaRPr lang="en-US" smtClean="0">
              <a:solidFill>
                <a:schemeClr val="bg1"/>
              </a:solidFill>
            </a:endParaRPr>
          </a:p>
          <a:p>
            <a:pPr marL="119063" indent="0">
              <a:buFont typeface="Wingdings 2" pitchFamily="-64" charset="2"/>
              <a:buNone/>
            </a:pPr>
            <a:endParaRPr lang="en-US" smtClean="0">
              <a:solidFill>
                <a:schemeClr val="bg1"/>
              </a:solidFill>
            </a:endParaRPr>
          </a:p>
          <a:p>
            <a:pPr marL="119063" indent="0">
              <a:buFont typeface="Wingdings 2" pitchFamily="-64" charset="2"/>
              <a:buNone/>
            </a:pPr>
            <a:r>
              <a:rPr lang="en-US" smtClean="0">
                <a:solidFill>
                  <a:schemeClr val="bg1"/>
                </a:solidFill>
              </a:rPr>
              <a:t>What implications do the revised science standards have for me</a:t>
            </a:r>
            <a:r>
              <a:rPr lang="en-US" sz="4400" smtClean="0">
                <a:solidFill>
                  <a:schemeClr val="bg1"/>
                </a:solidFill>
              </a:rPr>
              <a:t> </a:t>
            </a:r>
            <a:r>
              <a:rPr lang="en-US" smtClean="0">
                <a:solidFill>
                  <a:schemeClr val="bg1"/>
                </a:solidFill>
              </a:rPr>
              <a:t>in my teaching?</a:t>
            </a:r>
            <a:endParaRPr lang="en-US" smtClean="0"/>
          </a:p>
        </p:txBody>
      </p:sp>
      <p:pic>
        <p:nvPicPr>
          <p:cNvPr id="191492" name="Picture 4" descr="bridge"/>
          <p:cNvPicPr>
            <a:picLocks noChangeAspect="1" noChangeArrowheads="1"/>
          </p:cNvPicPr>
          <p:nvPr/>
        </p:nvPicPr>
        <p:blipFill>
          <a:blip r:embed="rId3" cstate="print"/>
          <a:srcRect/>
          <a:stretch>
            <a:fillRect/>
          </a:stretch>
        </p:blipFill>
        <p:spPr bwMode="auto">
          <a:xfrm>
            <a:off x="4419600" y="2393950"/>
            <a:ext cx="4724400" cy="3168650"/>
          </a:xfrm>
          <a:prstGeom prst="rect">
            <a:avLst/>
          </a:prstGeom>
          <a:noFill/>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609600"/>
            <a:ext cx="8458200" cy="1222375"/>
          </a:xfrm>
        </p:spPr>
        <p:txBody>
          <a:bodyPr rtlCol="0">
            <a:normAutofit fontScale="90000"/>
            <a:scene3d>
              <a:camera prst="orthographicFront"/>
              <a:lightRig rig="threePt" dir="t">
                <a:rot lat="0" lon="0" rev="4800000"/>
              </a:lightRig>
            </a:scene3d>
            <a:sp3d prstMaterial="matte">
              <a:bevelT w="50800" h="10160"/>
            </a:sp3d>
          </a:bodyPr>
          <a:lstStyle/>
          <a:p>
            <a:pPr algn="ctr" eaLnBrk="1" fontAlgn="auto" hangingPunct="1">
              <a:spcAft>
                <a:spcPts val="0"/>
              </a:spcAft>
              <a:defRPr/>
            </a:pPr>
            <a:r>
              <a:rPr lang="en-US" dirty="0" smtClean="0">
                <a:solidFill>
                  <a:schemeClr val="accent1">
                    <a:satMod val="150000"/>
                  </a:schemeClr>
                </a:solidFill>
                <a:ea typeface="+mj-ea"/>
              </a:rPr>
              <a:t/>
            </a:r>
            <a:br>
              <a:rPr lang="en-US" dirty="0" smtClean="0">
                <a:solidFill>
                  <a:schemeClr val="accent1">
                    <a:satMod val="150000"/>
                  </a:schemeClr>
                </a:solidFill>
                <a:ea typeface="+mj-ea"/>
              </a:rPr>
            </a:br>
            <a:r>
              <a:rPr lang="en-US" sz="3600" dirty="0" smtClean="0">
                <a:solidFill>
                  <a:schemeClr val="accent1">
                    <a:satMod val="150000"/>
                  </a:schemeClr>
                </a:solidFill>
                <a:ea typeface="+mj-ea"/>
              </a:rPr>
              <a:t/>
            </a:r>
            <a:br>
              <a:rPr lang="en-US" sz="3600" dirty="0" smtClean="0">
                <a:solidFill>
                  <a:schemeClr val="accent1">
                    <a:satMod val="150000"/>
                  </a:schemeClr>
                </a:solidFill>
                <a:ea typeface="+mj-ea"/>
              </a:rPr>
            </a:br>
            <a:endParaRPr lang="en-US" sz="3600" dirty="0">
              <a:solidFill>
                <a:schemeClr val="accent1">
                  <a:satMod val="150000"/>
                </a:schemeClr>
              </a:solidFill>
              <a:ea typeface="+mj-ea"/>
            </a:endParaRPr>
          </a:p>
        </p:txBody>
      </p:sp>
      <p:sp>
        <p:nvSpPr>
          <p:cNvPr id="88067" name="Subtitle 2"/>
          <p:cNvSpPr>
            <a:spLocks noGrp="1"/>
          </p:cNvSpPr>
          <p:nvPr>
            <p:ph type="subTitle" idx="1"/>
          </p:nvPr>
        </p:nvSpPr>
        <p:spPr>
          <a:xfrm>
            <a:off x="1295400" y="3330575"/>
            <a:ext cx="5943600" cy="1371600"/>
          </a:xfrm>
        </p:spPr>
        <p:txBody>
          <a:bodyPr/>
          <a:lstStyle/>
          <a:p>
            <a:pPr eaLnBrk="1" hangingPunct="1">
              <a:buFont typeface="Arial" charset="0"/>
              <a:buChar char="•"/>
            </a:pPr>
            <a:endParaRPr lang="en-US" smtClean="0"/>
          </a:p>
          <a:p>
            <a:pPr eaLnBrk="1" hangingPunct="1"/>
            <a:endParaRPr lang="en-US" smtClean="0"/>
          </a:p>
        </p:txBody>
      </p:sp>
      <p:pic>
        <p:nvPicPr>
          <p:cNvPr id="88073" name="Picture 9" descr="question"/>
          <p:cNvPicPr>
            <a:picLocks noChangeAspect="1" noChangeArrowheads="1"/>
          </p:cNvPicPr>
          <p:nvPr/>
        </p:nvPicPr>
        <p:blipFill>
          <a:blip r:embed="rId3" cstate="print"/>
          <a:srcRect/>
          <a:stretch>
            <a:fillRect/>
          </a:stretch>
        </p:blipFill>
        <p:spPr bwMode="auto">
          <a:xfrm>
            <a:off x="3348038" y="1447800"/>
            <a:ext cx="3090862" cy="3657600"/>
          </a:xfrm>
          <a:prstGeom prst="rect">
            <a:avLst/>
          </a:prstGeom>
          <a:noFill/>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8" name="Text Box 4"/>
          <p:cNvSpPr txBox="1">
            <a:spLocks noChangeArrowheads="1"/>
          </p:cNvSpPr>
          <p:nvPr/>
        </p:nvSpPr>
        <p:spPr bwMode="auto">
          <a:xfrm>
            <a:off x="228600" y="304800"/>
            <a:ext cx="6629400" cy="914400"/>
          </a:xfrm>
          <a:prstGeom prst="rect">
            <a:avLst/>
          </a:prstGeom>
          <a:noFill/>
          <a:ln w="9525">
            <a:noFill/>
            <a:miter lim="800000"/>
            <a:headEnd/>
            <a:tailEnd/>
          </a:ln>
          <a:effectLst/>
        </p:spPr>
        <p:txBody>
          <a:bodyPr>
            <a:spAutoFit/>
          </a:bodyPr>
          <a:lstStyle/>
          <a:p>
            <a:pPr>
              <a:spcBef>
                <a:spcPct val="50000"/>
              </a:spcBef>
            </a:pPr>
            <a:r>
              <a:rPr lang="en-US" sz="5400">
                <a:solidFill>
                  <a:schemeClr val="accent1"/>
                </a:solidFill>
              </a:rPr>
              <a:t>Remember…</a:t>
            </a:r>
            <a:endParaRPr lang="en-US"/>
          </a:p>
        </p:txBody>
      </p:sp>
      <p:pic>
        <p:nvPicPr>
          <p:cNvPr id="164869" name="Picture 5" descr="checklist"/>
          <p:cNvPicPr>
            <a:picLocks noChangeAspect="1" noChangeArrowheads="1"/>
          </p:cNvPicPr>
          <p:nvPr/>
        </p:nvPicPr>
        <p:blipFill>
          <a:blip r:embed="rId3" cstate="print"/>
          <a:srcRect/>
          <a:stretch>
            <a:fillRect/>
          </a:stretch>
        </p:blipFill>
        <p:spPr bwMode="auto">
          <a:xfrm>
            <a:off x="3810000" y="2209800"/>
            <a:ext cx="4648200" cy="3079750"/>
          </a:xfrm>
          <a:prstGeom prst="rect">
            <a:avLst/>
          </a:prstGeom>
          <a:noFill/>
        </p:spPr>
      </p:pic>
      <p:sp>
        <p:nvSpPr>
          <p:cNvPr id="164872" name="AutoShape 8"/>
          <p:cNvSpPr>
            <a:spLocks noChangeArrowheads="1"/>
          </p:cNvSpPr>
          <p:nvPr/>
        </p:nvSpPr>
        <p:spPr bwMode="auto">
          <a:xfrm>
            <a:off x="4572000" y="1676400"/>
            <a:ext cx="4191000" cy="4419600"/>
          </a:xfrm>
          <a:custGeom>
            <a:avLst/>
            <a:gdLst>
              <a:gd name="G0" fmla="+- 2700 0 0"/>
              <a:gd name="G1" fmla="*/ G0 2 1"/>
              <a:gd name="G2" fmla="+- 21600 0 G1"/>
              <a:gd name="G3" fmla="*/ G2 G2 1"/>
              <a:gd name="G4" fmla="*/ G0 G0 1"/>
              <a:gd name="G5" fmla="+- G3 0 G4"/>
              <a:gd name="G6" fmla="*/ G5 1 8"/>
              <a:gd name="G7" fmla="sqrt G6"/>
              <a:gd name="G8" fmla="*/ G4 1 8"/>
              <a:gd name="G9" fmla="sqrt G8"/>
              <a:gd name="G10" fmla="+- G7 G9 0"/>
              <a:gd name="G11" fmla="+- G7 0 G9"/>
              <a:gd name="G12" fmla="+- G10 10800 0"/>
              <a:gd name="G13" fmla="+- 10800 0 G10"/>
              <a:gd name="G14" fmla="+- G11 10800 0"/>
              <a:gd name="G15" fmla="+- 10800 0 G11"/>
              <a:gd name="G16" fmla="+- 21600 0 G0"/>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close/>
                <a:moveTo>
                  <a:pt x="4198" y="6106"/>
                </a:moveTo>
                <a:cubicBezTo>
                  <a:pt x="3223" y="7477"/>
                  <a:pt x="2700" y="9117"/>
                  <a:pt x="2700" y="10799"/>
                </a:cubicBezTo>
                <a:cubicBezTo>
                  <a:pt x="2700" y="15273"/>
                  <a:pt x="6326" y="18900"/>
                  <a:pt x="10800" y="18900"/>
                </a:cubicBezTo>
                <a:cubicBezTo>
                  <a:pt x="12482" y="18900"/>
                  <a:pt x="14122" y="18376"/>
                  <a:pt x="15493" y="17401"/>
                </a:cubicBezTo>
                <a:close/>
              </a:path>
            </a:pathLst>
          </a:custGeom>
          <a:solidFill>
            <a:schemeClr val="accent1"/>
          </a:solidFill>
          <a:ln w="9525">
            <a:solidFill>
              <a:schemeClr val="tx1"/>
            </a:solidFill>
            <a:miter lim="800000"/>
            <a:headEnd/>
            <a:tailEnd/>
          </a:ln>
          <a:effec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48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872"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5" name="Text Box 7"/>
          <p:cNvSpPr txBox="1">
            <a:spLocks noChangeArrowheads="1"/>
          </p:cNvSpPr>
          <p:nvPr/>
        </p:nvSpPr>
        <p:spPr bwMode="auto">
          <a:xfrm>
            <a:off x="193675" y="1720850"/>
            <a:ext cx="7539038" cy="1158875"/>
          </a:xfrm>
          <a:prstGeom prst="rect">
            <a:avLst/>
          </a:prstGeom>
          <a:noFill/>
          <a:ln w="9525">
            <a:noFill/>
            <a:miter lim="800000"/>
            <a:headEnd/>
            <a:tailEnd/>
          </a:ln>
        </p:spPr>
        <p:txBody>
          <a:bodyPr lIns="0" tIns="0" rIns="0" bIns="0">
            <a:spAutoFit/>
          </a:bodyPr>
          <a:lstStyle/>
          <a:p>
            <a:pPr>
              <a:lnSpc>
                <a:spcPct val="95000"/>
              </a:lnSpc>
            </a:pPr>
            <a:r>
              <a:rPr lang="en-US" sz="4000" b="1">
                <a:solidFill>
                  <a:srgbClr val="FFFFFF"/>
                </a:solidFill>
              </a:rPr>
              <a:t>What is mine to Decide?</a:t>
            </a:r>
            <a:endParaRPr lang="en-US"/>
          </a:p>
          <a:p>
            <a:pPr>
              <a:lnSpc>
                <a:spcPct val="95000"/>
              </a:lnSpc>
            </a:pPr>
            <a:endParaRPr lang="en-US" sz="4000" b="1">
              <a:solidFill>
                <a:srgbClr val="FFFFFF"/>
              </a:solidFill>
            </a:endParaRPr>
          </a:p>
        </p:txBody>
      </p:sp>
      <p:sp>
        <p:nvSpPr>
          <p:cNvPr id="87046" name="Text Box 8"/>
          <p:cNvSpPr txBox="1">
            <a:spLocks noChangeArrowheads="1"/>
          </p:cNvSpPr>
          <p:nvPr/>
        </p:nvSpPr>
        <p:spPr bwMode="auto">
          <a:xfrm>
            <a:off x="193675" y="2652713"/>
            <a:ext cx="5576888" cy="2438400"/>
          </a:xfrm>
          <a:prstGeom prst="rect">
            <a:avLst/>
          </a:prstGeom>
          <a:noFill/>
          <a:ln w="9525">
            <a:noFill/>
            <a:miter lim="800000"/>
            <a:headEnd/>
            <a:tailEnd/>
          </a:ln>
        </p:spPr>
        <p:txBody>
          <a:bodyPr lIns="0" tIns="0" rIns="0" bIns="0">
            <a:spAutoFit/>
          </a:bodyPr>
          <a:lstStyle/>
          <a:p>
            <a:pPr lvl="1" indent="-307975">
              <a:lnSpc>
                <a:spcPct val="95000"/>
              </a:lnSpc>
              <a:buClr>
                <a:srgbClr val="FFFFFF"/>
              </a:buClr>
              <a:buSzPct val="100000"/>
              <a:buFontTx/>
              <a:buChar char="•"/>
            </a:pPr>
            <a:r>
              <a:rPr lang="en-US" sz="2800">
                <a:solidFill>
                  <a:srgbClr val="FFFFFF"/>
                </a:solidFill>
              </a:rPr>
              <a:t>Determine the best teaching methods</a:t>
            </a:r>
            <a:endParaRPr lang="en-US"/>
          </a:p>
          <a:p>
            <a:pPr lvl="1" indent="-307975">
              <a:lnSpc>
                <a:spcPct val="95000"/>
              </a:lnSpc>
              <a:buClr>
                <a:srgbClr val="FFFFFF"/>
              </a:buClr>
              <a:buSzPct val="100000"/>
              <a:buFontTx/>
              <a:buChar char="•"/>
            </a:pPr>
            <a:r>
              <a:rPr lang="en-US" sz="2800">
                <a:solidFill>
                  <a:srgbClr val="FFFFFF"/>
                </a:solidFill>
              </a:rPr>
              <a:t>How to meet your students’ needs</a:t>
            </a:r>
            <a:endParaRPr lang="en-US"/>
          </a:p>
          <a:p>
            <a:pPr lvl="1" indent="-307975">
              <a:lnSpc>
                <a:spcPct val="95000"/>
              </a:lnSpc>
              <a:buClr>
                <a:srgbClr val="FFFFFF"/>
              </a:buClr>
              <a:buSzPct val="100000"/>
              <a:buFontTx/>
              <a:buChar char="•"/>
            </a:pPr>
            <a:r>
              <a:rPr lang="en-US" sz="2800">
                <a:solidFill>
                  <a:srgbClr val="FFFFFF"/>
                </a:solidFill>
              </a:rPr>
              <a:t>How to excite your students about science!</a:t>
            </a:r>
          </a:p>
        </p:txBody>
      </p:sp>
      <p:sp>
        <p:nvSpPr>
          <p:cNvPr id="87047" name="Text Box 7"/>
          <p:cNvSpPr txBox="1">
            <a:spLocks noChangeArrowheads="1"/>
          </p:cNvSpPr>
          <p:nvPr/>
        </p:nvSpPr>
        <p:spPr bwMode="auto">
          <a:xfrm>
            <a:off x="457200" y="304800"/>
            <a:ext cx="3886200" cy="762000"/>
          </a:xfrm>
          <a:prstGeom prst="rect">
            <a:avLst/>
          </a:prstGeom>
          <a:noFill/>
          <a:ln w="9525">
            <a:noFill/>
            <a:miter lim="800000"/>
            <a:headEnd/>
            <a:tailEnd/>
          </a:ln>
          <a:effectLst/>
        </p:spPr>
        <p:txBody>
          <a:bodyPr>
            <a:spAutoFit/>
          </a:bodyPr>
          <a:lstStyle/>
          <a:p>
            <a:pPr>
              <a:spcBef>
                <a:spcPct val="50000"/>
              </a:spcBef>
            </a:pPr>
            <a:r>
              <a:rPr lang="en-US" sz="4400">
                <a:solidFill>
                  <a:schemeClr val="accent1"/>
                </a:solidFill>
              </a:rPr>
              <a:t>Next steps…</a:t>
            </a:r>
            <a:endParaRPr lang="en-US">
              <a:solidFill>
                <a:schemeClr val="accent1"/>
              </a:solidFill>
            </a:endParaRPr>
          </a:p>
        </p:txBody>
      </p:sp>
      <p:pic>
        <p:nvPicPr>
          <p:cNvPr id="87048" name="Picture 8" descr="next steps"/>
          <p:cNvPicPr>
            <a:picLocks noChangeAspect="1" noChangeArrowheads="1"/>
          </p:cNvPicPr>
          <p:nvPr/>
        </p:nvPicPr>
        <p:blipFill>
          <a:blip r:embed="rId3" cstate="print"/>
          <a:srcRect/>
          <a:stretch>
            <a:fillRect/>
          </a:stretch>
        </p:blipFill>
        <p:spPr bwMode="auto">
          <a:xfrm>
            <a:off x="1447800" y="1676400"/>
            <a:ext cx="6553200" cy="3822700"/>
          </a:xfrm>
          <a:prstGeom prst="rect">
            <a:avLst/>
          </a:prstGeom>
          <a:noFill/>
        </p:spPr>
      </p:pic>
      <p:sp>
        <p:nvSpPr>
          <p:cNvPr id="6" name="TextBox 5"/>
          <p:cNvSpPr txBox="1"/>
          <p:nvPr/>
        </p:nvSpPr>
        <p:spPr>
          <a:xfrm>
            <a:off x="4038600" y="5715000"/>
            <a:ext cx="4343400" cy="707886"/>
          </a:xfrm>
          <a:prstGeom prst="rect">
            <a:avLst/>
          </a:prstGeom>
          <a:noFill/>
        </p:spPr>
        <p:txBody>
          <a:bodyPr wrap="square" rtlCol="0">
            <a:spAutoFit/>
          </a:bodyPr>
          <a:lstStyle/>
          <a:p>
            <a:pPr algn="r"/>
            <a:r>
              <a:rPr lang="en-US" sz="4000" b="1" dirty="0" smtClean="0">
                <a:solidFill>
                  <a:schemeClr val="bg1"/>
                </a:solidFill>
              </a:rPr>
              <a:t>Planning</a:t>
            </a:r>
            <a:endParaRPr lang="en-US" sz="4000" b="1" dirty="0">
              <a:solidFill>
                <a:schemeClr val="bg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scene3d>
              <a:camera prst="orthographicFront"/>
              <a:lightRig rig="threePt" dir="t">
                <a:rot lat="0" lon="0" rev="4800000"/>
              </a:lightRig>
            </a:scene3d>
            <a:sp3d prstMaterial="matte">
              <a:bevelT w="50800" h="10160"/>
            </a:sp3d>
          </a:bodyPr>
          <a:lstStyle/>
          <a:p>
            <a:pPr algn="ctr" eaLnBrk="1" fontAlgn="auto" hangingPunct="1">
              <a:spcAft>
                <a:spcPts val="0"/>
              </a:spcAft>
              <a:defRPr/>
            </a:pPr>
            <a:r>
              <a:rPr lang="en-US" dirty="0" smtClean="0">
                <a:solidFill>
                  <a:schemeClr val="accent1">
                    <a:satMod val="150000"/>
                  </a:schemeClr>
                </a:solidFill>
                <a:ea typeface="+mj-ea"/>
              </a:rPr>
              <a:t/>
            </a:r>
            <a:br>
              <a:rPr lang="en-US" dirty="0" smtClean="0">
                <a:solidFill>
                  <a:schemeClr val="accent1">
                    <a:satMod val="150000"/>
                  </a:schemeClr>
                </a:solidFill>
                <a:ea typeface="+mj-ea"/>
              </a:rPr>
            </a:br>
            <a:r>
              <a:rPr lang="en-US" sz="5200" dirty="0" smtClean="0">
                <a:solidFill>
                  <a:schemeClr val="accent1">
                    <a:satMod val="150000"/>
                  </a:schemeClr>
                </a:solidFill>
                <a:ea typeface="+mj-ea"/>
              </a:rPr>
              <a:t>Why New Science Standards?</a:t>
            </a:r>
            <a:br>
              <a:rPr lang="en-US" sz="5200" dirty="0" smtClean="0">
                <a:solidFill>
                  <a:schemeClr val="accent1">
                    <a:satMod val="150000"/>
                  </a:schemeClr>
                </a:solidFill>
                <a:ea typeface="+mj-ea"/>
              </a:rPr>
            </a:br>
            <a:endParaRPr lang="en-US" sz="5200" dirty="0">
              <a:solidFill>
                <a:schemeClr val="accent1">
                  <a:satMod val="150000"/>
                </a:schemeClr>
              </a:solidFill>
              <a:ea typeface="+mj-ea"/>
            </a:endParaRPr>
          </a:p>
        </p:txBody>
      </p:sp>
      <p:sp>
        <p:nvSpPr>
          <p:cNvPr id="22531" name="Subtitle 2"/>
          <p:cNvSpPr>
            <a:spLocks noGrp="1"/>
          </p:cNvSpPr>
          <p:nvPr>
            <p:ph idx="1"/>
          </p:nvPr>
        </p:nvSpPr>
        <p:spPr>
          <a:xfrm>
            <a:off x="304800" y="2339975"/>
            <a:ext cx="8229600" cy="3886200"/>
          </a:xfrm>
        </p:spPr>
        <p:txBody>
          <a:bodyPr/>
          <a:lstStyle/>
          <a:p>
            <a:pPr marL="319088" eaLnBrk="1" hangingPunct="1">
              <a:spcBef>
                <a:spcPct val="25000"/>
              </a:spcBef>
              <a:spcAft>
                <a:spcPct val="25000"/>
              </a:spcAft>
              <a:buFont typeface="Wingdings 2" pitchFamily="-64" charset="2"/>
              <a:buNone/>
            </a:pPr>
            <a:r>
              <a:rPr lang="en-US" smtClean="0">
                <a:latin typeface="Calibri" pitchFamily="-65" charset="0"/>
              </a:rPr>
              <a:t>In 2007 the Washington State Legislature passed HB 1906 calling for:</a:t>
            </a:r>
          </a:p>
          <a:p>
            <a:pPr marL="319088" eaLnBrk="1" hangingPunct="1">
              <a:spcBef>
                <a:spcPct val="25000"/>
              </a:spcBef>
              <a:spcAft>
                <a:spcPct val="25000"/>
              </a:spcAft>
              <a:buSzTx/>
              <a:buFont typeface="Wingdings" pitchFamily="-64" charset="2"/>
              <a:buChar char="§"/>
            </a:pPr>
            <a:r>
              <a:rPr lang="en-US" smtClean="0">
                <a:latin typeface="Calibri" pitchFamily="-65" charset="0"/>
              </a:rPr>
              <a:t>The State Board of Education to review our current science standards.</a:t>
            </a:r>
          </a:p>
          <a:p>
            <a:pPr marL="319088" eaLnBrk="1" hangingPunct="1">
              <a:spcBef>
                <a:spcPct val="25000"/>
              </a:spcBef>
              <a:spcAft>
                <a:spcPct val="25000"/>
              </a:spcAft>
              <a:buSzTx/>
              <a:buFont typeface="Wingdings" pitchFamily="-64" charset="2"/>
              <a:buChar char="§"/>
            </a:pPr>
            <a:r>
              <a:rPr lang="en-US" smtClean="0">
                <a:latin typeface="Calibri" pitchFamily="-65" charset="0"/>
              </a:rPr>
              <a:t> OSPI to revise the science standards.</a:t>
            </a:r>
            <a:endParaRPr lang="en-US" smtClean="0">
              <a:solidFill>
                <a:srgbClr val="FFFFFF"/>
              </a:solidFill>
              <a:latin typeface="Calibri" pitchFamily="-65" charset="0"/>
            </a:endParaRPr>
          </a:p>
        </p:txBody>
      </p:sp>
      <p:sp>
        <p:nvSpPr>
          <p:cNvPr id="10" name="Title 1"/>
          <p:cNvSpPr txBox="1">
            <a:spLocks/>
          </p:cNvSpPr>
          <p:nvPr/>
        </p:nvSpPr>
        <p:spPr>
          <a:xfrm>
            <a:off x="304800" y="152400"/>
            <a:ext cx="8458200" cy="1222375"/>
          </a:xfrm>
          <a:prstGeom prst="rect">
            <a:avLst/>
          </a:prstGeom>
        </p:spPr>
        <p:txBody>
          <a:bodyPr rIns="45720" anchor="ctr">
            <a:normAutofit fontScale="75000" lnSpcReduction="20000"/>
            <a:scene3d>
              <a:camera prst="orthographicFront"/>
              <a:lightRig rig="threePt" dir="t">
                <a:rot lat="0" lon="0" rev="4800000"/>
              </a:lightRig>
            </a:scene3d>
            <a:sp3d prstMaterial="matte">
              <a:bevelT w="50800" h="10160"/>
            </a:sp3d>
          </a:bodyPr>
          <a:lstStyle/>
          <a:p>
            <a:pPr algn="ctr" fontAlgn="auto">
              <a:spcAft>
                <a:spcPts val="0"/>
              </a:spcAft>
              <a:defRPr/>
            </a:pPr>
            <a:r>
              <a:rPr lang="en-US" sz="4500" b="1" dirty="0">
                <a:solidFill>
                  <a:schemeClr val="accent1">
                    <a:satMod val="150000"/>
                  </a:schemeClr>
                </a:solidFill>
                <a:latin typeface="+mj-lt"/>
                <a:ea typeface="+mj-ea"/>
                <a:cs typeface="+mj-cs"/>
              </a:rPr>
              <a:t/>
            </a:r>
            <a:br>
              <a:rPr lang="en-US" sz="4500" b="1" dirty="0">
                <a:solidFill>
                  <a:schemeClr val="accent1">
                    <a:satMod val="150000"/>
                  </a:schemeClr>
                </a:solidFill>
                <a:latin typeface="+mj-lt"/>
                <a:ea typeface="+mj-ea"/>
                <a:cs typeface="+mj-cs"/>
              </a:rPr>
            </a:br>
            <a:r>
              <a:rPr lang="en-US" sz="3600" b="1" dirty="0">
                <a:solidFill>
                  <a:schemeClr val="accent1">
                    <a:satMod val="150000"/>
                  </a:schemeClr>
                </a:solidFill>
                <a:latin typeface="+mj-lt"/>
                <a:ea typeface="+mj-ea"/>
                <a:cs typeface="+mj-cs"/>
              </a:rPr>
              <a:t/>
            </a:r>
            <a:br>
              <a:rPr lang="en-US" sz="3600" b="1" dirty="0">
                <a:solidFill>
                  <a:schemeClr val="accent1">
                    <a:satMod val="150000"/>
                  </a:schemeClr>
                </a:solidFill>
                <a:latin typeface="+mj-lt"/>
                <a:ea typeface="+mj-ea"/>
                <a:cs typeface="+mj-cs"/>
              </a:rPr>
            </a:br>
            <a:endParaRPr lang="en-US" sz="3600" b="1" dirty="0">
              <a:solidFill>
                <a:schemeClr val="accent1">
                  <a:satMod val="150000"/>
                </a:schemeClr>
              </a:solidFill>
              <a:latin typeface="+mj-lt"/>
              <a:ea typeface="+mj-ea"/>
              <a:cs typeface="+mj-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457200" y="155575"/>
            <a:ext cx="8229600" cy="1252538"/>
          </a:xfrm>
        </p:spPr>
        <p:txBody>
          <a:bodyPr/>
          <a:lstStyle/>
          <a:p>
            <a:r>
              <a:rPr lang="en-US" sz="4100" b="0" smtClean="0">
                <a:latin typeface="Arial" charset="0"/>
              </a:rPr>
              <a:t>Purpose of Standards</a:t>
            </a:r>
            <a:endParaRPr lang="en-US" sz="4100" smtClean="0"/>
          </a:p>
        </p:txBody>
      </p:sp>
      <p:sp>
        <p:nvSpPr>
          <p:cNvPr id="24579" name="Content Placeholder 2"/>
          <p:cNvSpPr>
            <a:spLocks noGrp="1"/>
          </p:cNvSpPr>
          <p:nvPr>
            <p:ph idx="1"/>
          </p:nvPr>
        </p:nvSpPr>
        <p:spPr>
          <a:xfrm>
            <a:off x="457200" y="2384425"/>
            <a:ext cx="8229600" cy="4625975"/>
          </a:xfrm>
        </p:spPr>
        <p:txBody>
          <a:bodyPr/>
          <a:lstStyle/>
          <a:p>
            <a:endParaRPr lang="en-US" sz="4000" smtClean="0"/>
          </a:p>
          <a:p>
            <a:r>
              <a:rPr lang="en-US" sz="4800" smtClean="0"/>
              <a:t>What do standards do?</a:t>
            </a:r>
          </a:p>
          <a:p>
            <a:r>
              <a:rPr lang="en-US" sz="4800" smtClean="0"/>
              <a:t>What do standards not do?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51062"/>
          </a:xfrm>
        </p:spPr>
        <p:txBody>
          <a:bodyPr rtlCol="0">
            <a:noAutofit/>
            <a:scene3d>
              <a:camera prst="orthographicFront"/>
              <a:lightRig rig="threePt" dir="t">
                <a:rot lat="0" lon="0" rev="4800000"/>
              </a:lightRig>
            </a:scene3d>
            <a:sp3d prstMaterial="matte">
              <a:bevelT w="50800" h="10160"/>
            </a:sp3d>
          </a:bodyPr>
          <a:lstStyle/>
          <a:p>
            <a:pPr algn="ctr" eaLnBrk="1" fontAlgn="auto" hangingPunct="1">
              <a:spcAft>
                <a:spcPts val="0"/>
              </a:spcAft>
              <a:defRPr/>
            </a:pPr>
            <a:r>
              <a:rPr lang="en-US" sz="4700" dirty="0" smtClean="0">
                <a:solidFill>
                  <a:schemeClr val="accent1">
                    <a:satMod val="150000"/>
                  </a:schemeClr>
                </a:solidFill>
                <a:ea typeface="+mj-ea"/>
              </a:rPr>
              <a:t>A Picture’s Worth a Thousand Words</a:t>
            </a:r>
            <a:endParaRPr lang="en-US" sz="4700" dirty="0">
              <a:solidFill>
                <a:schemeClr val="accent1">
                  <a:satMod val="150000"/>
                </a:schemeClr>
              </a:solidFill>
              <a:ea typeface="+mj-ea"/>
            </a:endParaRPr>
          </a:p>
        </p:txBody>
      </p:sp>
      <p:sp>
        <p:nvSpPr>
          <p:cNvPr id="26627" name="Subtitle 2"/>
          <p:cNvSpPr>
            <a:spLocks noGrp="1"/>
          </p:cNvSpPr>
          <p:nvPr>
            <p:ph idx="4294967295"/>
          </p:nvPr>
        </p:nvSpPr>
        <p:spPr>
          <a:xfrm>
            <a:off x="0" y="1774825"/>
            <a:ext cx="8229600" cy="4625975"/>
          </a:xfrm>
        </p:spPr>
        <p:txBody>
          <a:bodyPr/>
          <a:lstStyle/>
          <a:p>
            <a:pPr eaLnBrk="1" hangingPunct="1">
              <a:buFont typeface="Arial" charset="0"/>
              <a:buChar char="•"/>
            </a:pPr>
            <a:endParaRPr lang="en-US" smtClean="0"/>
          </a:p>
          <a:p>
            <a:pPr eaLnBrk="1" hangingPunct="1"/>
            <a:endParaRPr lang="en-US" smtClean="0"/>
          </a:p>
        </p:txBody>
      </p:sp>
      <p:pic>
        <p:nvPicPr>
          <p:cNvPr id="26628" name="Picture 5"/>
          <p:cNvPicPr>
            <a:picLocks noChangeAspect="1" noChangeArrowheads="1"/>
          </p:cNvPicPr>
          <p:nvPr/>
        </p:nvPicPr>
        <p:blipFill>
          <a:blip r:embed="rId3" cstate="print"/>
          <a:srcRect/>
          <a:stretch>
            <a:fillRect/>
          </a:stretch>
        </p:blipFill>
        <p:spPr bwMode="auto">
          <a:xfrm>
            <a:off x="1981200" y="1895475"/>
            <a:ext cx="5186363" cy="3895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3175" y="615950"/>
            <a:ext cx="8458200" cy="1222375"/>
          </a:xfrm>
        </p:spPr>
        <p:txBody>
          <a:bodyPr rtlCol="0">
            <a:normAutofit fontScale="90000"/>
            <a:scene3d>
              <a:camera prst="orthographicFront"/>
              <a:lightRig rig="threePt" dir="t">
                <a:rot lat="0" lon="0" rev="4800000"/>
              </a:lightRig>
            </a:scene3d>
            <a:sp3d prstMaterial="matte">
              <a:bevelT w="50800" h="10160"/>
            </a:sp3d>
          </a:bodyPr>
          <a:lstStyle/>
          <a:p>
            <a:pPr algn="ctr" eaLnBrk="1" fontAlgn="auto" hangingPunct="1">
              <a:spcAft>
                <a:spcPts val="0"/>
              </a:spcAft>
              <a:defRPr/>
            </a:pPr>
            <a:r>
              <a:rPr lang="en-US" dirty="0" smtClean="0">
                <a:solidFill>
                  <a:schemeClr val="accent1">
                    <a:satMod val="150000"/>
                  </a:schemeClr>
                </a:solidFill>
                <a:ea typeface="+mj-ea"/>
              </a:rPr>
              <a:t/>
            </a:r>
            <a:br>
              <a:rPr lang="en-US" dirty="0" smtClean="0">
                <a:solidFill>
                  <a:schemeClr val="accent1">
                    <a:satMod val="150000"/>
                  </a:schemeClr>
                </a:solidFill>
                <a:ea typeface="+mj-ea"/>
              </a:rPr>
            </a:br>
            <a:r>
              <a:rPr lang="en-US" sz="3600" dirty="0" smtClean="0">
                <a:solidFill>
                  <a:schemeClr val="accent1">
                    <a:satMod val="150000"/>
                  </a:schemeClr>
                </a:solidFill>
                <a:ea typeface="+mj-ea"/>
              </a:rPr>
              <a:t/>
            </a:r>
            <a:br>
              <a:rPr lang="en-US" sz="3600" dirty="0" smtClean="0">
                <a:solidFill>
                  <a:schemeClr val="accent1">
                    <a:satMod val="150000"/>
                  </a:schemeClr>
                </a:solidFill>
                <a:ea typeface="+mj-ea"/>
              </a:rPr>
            </a:br>
            <a:endParaRPr lang="en-US" sz="3600" dirty="0">
              <a:solidFill>
                <a:schemeClr val="accent1">
                  <a:satMod val="150000"/>
                </a:schemeClr>
              </a:solidFill>
              <a:ea typeface="+mj-ea"/>
            </a:endParaRPr>
          </a:p>
        </p:txBody>
      </p:sp>
      <p:sp>
        <p:nvSpPr>
          <p:cNvPr id="30723" name="Subtitle 2"/>
          <p:cNvSpPr>
            <a:spLocks noGrp="1"/>
          </p:cNvSpPr>
          <p:nvPr>
            <p:ph type="subTitle" idx="1"/>
          </p:nvPr>
        </p:nvSpPr>
        <p:spPr>
          <a:xfrm>
            <a:off x="1295400" y="3276600"/>
            <a:ext cx="5943600" cy="1371600"/>
          </a:xfrm>
        </p:spPr>
        <p:txBody>
          <a:bodyPr/>
          <a:lstStyle/>
          <a:p>
            <a:pPr eaLnBrk="1" hangingPunct="1">
              <a:buFont typeface="Arial" charset="0"/>
              <a:buChar char="•"/>
            </a:pPr>
            <a:endParaRPr lang="en-US" smtClean="0"/>
          </a:p>
          <a:p>
            <a:pPr eaLnBrk="1" hangingPunct="1"/>
            <a:endParaRPr lang="en-US" smtClean="0"/>
          </a:p>
        </p:txBody>
      </p:sp>
      <p:grpSp>
        <p:nvGrpSpPr>
          <p:cNvPr id="30724" name="Group 6"/>
          <p:cNvGrpSpPr>
            <a:grpSpLocks/>
          </p:cNvGrpSpPr>
          <p:nvPr/>
        </p:nvGrpSpPr>
        <p:grpSpPr bwMode="auto">
          <a:xfrm>
            <a:off x="3352800" y="0"/>
            <a:ext cx="5791200" cy="5314950"/>
            <a:chOff x="0" y="0"/>
            <a:chExt cx="9144000" cy="7092362"/>
          </a:xfrm>
        </p:grpSpPr>
        <p:pic>
          <p:nvPicPr>
            <p:cNvPr id="30730" name="Picture 7" descr="Peeking by Gurumustuk Singh.jpg"/>
            <p:cNvPicPr>
              <a:picLocks noChangeAspect="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30731" name="TextBox 9"/>
            <p:cNvSpPr txBox="1">
              <a:spLocks noChangeArrowheads="1"/>
            </p:cNvSpPr>
            <p:nvPr/>
          </p:nvSpPr>
          <p:spPr bwMode="auto">
            <a:xfrm>
              <a:off x="152901" y="6643264"/>
              <a:ext cx="2589296" cy="449098"/>
            </a:xfrm>
            <a:prstGeom prst="rect">
              <a:avLst/>
            </a:prstGeom>
            <a:noFill/>
            <a:ln w="9525">
              <a:noFill/>
              <a:miter lim="800000"/>
              <a:headEnd/>
              <a:tailEnd/>
            </a:ln>
          </p:spPr>
          <p:txBody>
            <a:bodyPr>
              <a:spAutoFit/>
            </a:bodyPr>
            <a:lstStyle/>
            <a:p>
              <a:r>
                <a:rPr lang="en-US" sz="800">
                  <a:latin typeface="Corbel" pitchFamily="-65" charset="0"/>
                </a:rPr>
                <a:t>http://www.flickr.com/photos/mrsikhnet/2514743191/</a:t>
              </a:r>
            </a:p>
          </p:txBody>
        </p:sp>
      </p:grpSp>
      <p:sp>
        <p:nvSpPr>
          <p:cNvPr id="30725" name="TextBox 13"/>
          <p:cNvSpPr txBox="1">
            <a:spLocks noChangeArrowheads="1"/>
          </p:cNvSpPr>
          <p:nvPr/>
        </p:nvSpPr>
        <p:spPr bwMode="auto">
          <a:xfrm>
            <a:off x="457200" y="5105400"/>
            <a:ext cx="8153400" cy="1446550"/>
          </a:xfrm>
          <a:prstGeom prst="rect">
            <a:avLst/>
          </a:prstGeom>
          <a:noFill/>
          <a:ln w="9525">
            <a:noFill/>
            <a:miter lim="800000"/>
            <a:headEnd/>
            <a:tailEnd/>
          </a:ln>
        </p:spPr>
        <p:txBody>
          <a:bodyPr>
            <a:spAutoFit/>
          </a:bodyPr>
          <a:lstStyle/>
          <a:p>
            <a:r>
              <a:rPr lang="en-US" sz="4400" b="1" dirty="0">
                <a:solidFill>
                  <a:schemeClr val="bg1"/>
                </a:solidFill>
                <a:latin typeface="Corbel" pitchFamily="-65" charset="0"/>
              </a:rPr>
              <a:t>Looking Inside the Standards: </a:t>
            </a:r>
            <a:r>
              <a:rPr lang="en-US" sz="4400" b="1" i="1" dirty="0">
                <a:solidFill>
                  <a:srgbClr val="FFC000"/>
                </a:solidFill>
                <a:latin typeface="Corbel" pitchFamily="-65" charset="0"/>
              </a:rPr>
              <a:t>Overview</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chemeClr val="accent1"/>
        </a:solidFill>
        <a:effectLst/>
      </p:bgPr>
    </p:bg>
    <p:spTree>
      <p:nvGrpSpPr>
        <p:cNvPr id="1" name=""/>
        <p:cNvGrpSpPr/>
        <p:nvPr/>
      </p:nvGrpSpPr>
      <p:grpSpPr>
        <a:xfrm>
          <a:off x="0" y="0"/>
          <a:ext cx="0" cy="0"/>
          <a:chOff x="0" y="0"/>
          <a:chExt cx="0" cy="0"/>
        </a:xfrm>
      </p:grpSpPr>
      <p:sp>
        <p:nvSpPr>
          <p:cNvPr id="124930" name="Rectangle 2"/>
          <p:cNvSpPr>
            <a:spLocks noGrp="1"/>
          </p:cNvSpPr>
          <p:nvPr>
            <p:ph type="subTitle" idx="4294967295"/>
          </p:nvPr>
        </p:nvSpPr>
        <p:spPr>
          <a:xfrm>
            <a:off x="1371600" y="3886200"/>
            <a:ext cx="6400800" cy="1752600"/>
          </a:xfrm>
        </p:spPr>
        <p:txBody>
          <a:bodyPr/>
          <a:lstStyle/>
          <a:p>
            <a:pPr marL="119063" indent="0" algn="ctr">
              <a:buFont typeface="Wingdings 2" pitchFamily="-64" charset="2"/>
              <a:buNone/>
            </a:pPr>
            <a:endParaRPr lang="en-US" smtClean="0"/>
          </a:p>
        </p:txBody>
      </p:sp>
      <p:pic>
        <p:nvPicPr>
          <p:cNvPr id="124931" name="Picture 3" descr="what is the big idea"/>
          <p:cNvPicPr>
            <a:picLocks noChangeAspect="1" noChangeArrowheads="1"/>
          </p:cNvPicPr>
          <p:nvPr/>
        </p:nvPicPr>
        <p:blipFill>
          <a:blip r:embed="rId3" cstate="print"/>
          <a:srcRect/>
          <a:stretch>
            <a:fillRect/>
          </a:stretch>
        </p:blipFill>
        <p:spPr bwMode="auto">
          <a:xfrm>
            <a:off x="609600" y="304800"/>
            <a:ext cx="7924800" cy="5314950"/>
          </a:xfrm>
          <a:prstGeom prst="rect">
            <a:avLst/>
          </a:prstGeom>
          <a:noFill/>
        </p:spPr>
      </p:pic>
      <p:sp>
        <p:nvSpPr>
          <p:cNvPr id="124932" name="Text Box 4"/>
          <p:cNvSpPr txBox="1">
            <a:spLocks noChangeArrowheads="1"/>
          </p:cNvSpPr>
          <p:nvPr/>
        </p:nvSpPr>
        <p:spPr bwMode="auto">
          <a:xfrm>
            <a:off x="2895600" y="5791200"/>
            <a:ext cx="3352800" cy="946150"/>
          </a:xfrm>
          <a:prstGeom prst="rect">
            <a:avLst/>
          </a:prstGeom>
          <a:noFill/>
          <a:ln w="9525">
            <a:noFill/>
            <a:miter lim="800000"/>
            <a:headEnd/>
            <a:tailEnd/>
          </a:ln>
          <a:effectLst/>
        </p:spPr>
        <p:txBody>
          <a:bodyPr>
            <a:spAutoFit/>
          </a:bodyPr>
          <a:lstStyle/>
          <a:p>
            <a:pPr algn="ctr">
              <a:spcBef>
                <a:spcPct val="50000"/>
              </a:spcBef>
            </a:pPr>
            <a:r>
              <a:rPr lang="en-US" sz="2800">
                <a:solidFill>
                  <a:schemeClr val="bg1"/>
                </a:solidFill>
              </a:rPr>
              <a:t>Overview Questions 1-4</a:t>
            </a:r>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1_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themeOverride>
</file>

<file path=ppt/theme/themeOverride2.xml><?xml version="1.0" encoding="utf-8"?>
<a:themeOverride xmlns:a="http://schemas.openxmlformats.org/drawingml/2006/main">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themeOverride>
</file>

<file path=ppt/theme/themeOverride3.xml><?xml version="1.0" encoding="utf-8"?>
<a:themeOverride xmlns:a="http://schemas.openxmlformats.org/drawingml/2006/main">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themeOverride>
</file>

<file path=docProps/app.xml><?xml version="1.0" encoding="utf-8"?>
<Properties xmlns="http://schemas.openxmlformats.org/officeDocument/2006/extended-properties" xmlns:vt="http://schemas.openxmlformats.org/officeDocument/2006/docPropsVTypes">
  <Template>Module</Template>
  <TotalTime>7801</TotalTime>
  <Words>3965</Words>
  <Application>Microsoft Office PowerPoint</Application>
  <PresentationFormat>On-screen Show (4:3)</PresentationFormat>
  <Paragraphs>433</Paragraphs>
  <Slides>49</Slides>
  <Notes>43</Notes>
  <HiddenSlides>3</HiddenSlides>
  <MMClips>0</MMClips>
  <ScaleCrop>false</ScaleCrop>
  <HeadingPairs>
    <vt:vector size="6" baseType="variant">
      <vt:variant>
        <vt:lpstr>Theme</vt:lpstr>
      </vt:variant>
      <vt:variant>
        <vt:i4>2</vt:i4>
      </vt:variant>
      <vt:variant>
        <vt:lpstr>Embedded OLE Servers</vt:lpstr>
      </vt:variant>
      <vt:variant>
        <vt:i4>3</vt:i4>
      </vt:variant>
      <vt:variant>
        <vt:lpstr>Slide Titles</vt:lpstr>
      </vt:variant>
      <vt:variant>
        <vt:i4>49</vt:i4>
      </vt:variant>
    </vt:vector>
  </HeadingPairs>
  <TitlesOfParts>
    <vt:vector size="54" baseType="lpstr">
      <vt:lpstr>Module</vt:lpstr>
      <vt:lpstr>1_Module</vt:lpstr>
      <vt:lpstr>Document</vt:lpstr>
      <vt:lpstr>Acrobat Document</vt:lpstr>
      <vt:lpstr>Microsoft Office Word Document</vt:lpstr>
      <vt:lpstr>Slide 1</vt:lpstr>
      <vt:lpstr>Slide 2</vt:lpstr>
      <vt:lpstr>      INTRODUCTION TO THE WASHINGTON  SCIENCE STANDARDS  </vt:lpstr>
      <vt:lpstr>Goals for the Day</vt:lpstr>
      <vt:lpstr> Why New Science Standards? </vt:lpstr>
      <vt:lpstr>Purpose of Standards</vt:lpstr>
      <vt:lpstr>A Picture’s Worth a Thousand Words</vt:lpstr>
      <vt:lpstr>  </vt:lpstr>
      <vt:lpstr>Slide 9</vt:lpstr>
      <vt:lpstr>Slide 10</vt:lpstr>
      <vt:lpstr>Domains of Science:  EALR #4</vt:lpstr>
      <vt:lpstr>Slide 12</vt:lpstr>
      <vt:lpstr>Grade Bands…</vt:lpstr>
      <vt:lpstr>Slide 14</vt:lpstr>
      <vt:lpstr>Key to numbering system</vt:lpstr>
      <vt:lpstr> The Appendix Has…. </vt:lpstr>
      <vt:lpstr>The Glossary</vt:lpstr>
      <vt:lpstr>  </vt:lpstr>
      <vt:lpstr>Slide 19</vt:lpstr>
      <vt:lpstr>Slide 20</vt:lpstr>
      <vt:lpstr>Discuss</vt:lpstr>
      <vt:lpstr>Slide 22</vt:lpstr>
      <vt:lpstr>Fewer topics….</vt:lpstr>
      <vt:lpstr>Slide 24</vt:lpstr>
      <vt:lpstr>Domains of Science:  EALR #4</vt:lpstr>
      <vt:lpstr>Digging Deeper into the Standards</vt:lpstr>
      <vt:lpstr>Slide 27</vt:lpstr>
      <vt:lpstr>Slide 28</vt:lpstr>
      <vt:lpstr>Slide 29</vt:lpstr>
      <vt:lpstr>Slide 30</vt:lpstr>
      <vt:lpstr>Planning</vt:lpstr>
      <vt:lpstr>Lunch</vt:lpstr>
      <vt:lpstr>Slide 33</vt:lpstr>
      <vt:lpstr>Systems</vt:lpstr>
      <vt:lpstr>In Grade Band Groups</vt:lpstr>
      <vt:lpstr>Inquiry</vt:lpstr>
      <vt:lpstr>How is an understanding of Inquiry built?</vt:lpstr>
      <vt:lpstr>Slide 38</vt:lpstr>
      <vt:lpstr>Your question…</vt:lpstr>
      <vt:lpstr>Check the standard</vt:lpstr>
      <vt:lpstr>Disscuss</vt:lpstr>
      <vt:lpstr>Application</vt:lpstr>
      <vt:lpstr>Technological Design Process</vt:lpstr>
      <vt:lpstr>In Vertical Grade Groups</vt:lpstr>
      <vt:lpstr>Slide 45</vt:lpstr>
      <vt:lpstr>Reflect</vt:lpstr>
      <vt:lpstr>  </vt:lpstr>
      <vt:lpstr>Slide 48</vt:lpstr>
      <vt:lpstr>Slide 49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HOPES and FEARS</dc:title>
  <dc:creator>Georgia Boatman</dc:creator>
  <cp:lastModifiedBy>Adrienne Somera</cp:lastModifiedBy>
  <cp:revision>114</cp:revision>
  <dcterms:created xsi:type="dcterms:W3CDTF">2009-08-12T17:09:07Z</dcterms:created>
  <dcterms:modified xsi:type="dcterms:W3CDTF">2010-11-03T05:58:46Z</dcterms:modified>
</cp:coreProperties>
</file>